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62" r:id="rId4"/>
    <p:sldId id="264" r:id="rId5"/>
    <p:sldId id="275" r:id="rId6"/>
    <p:sldId id="263" r:id="rId7"/>
    <p:sldId id="260" r:id="rId8"/>
    <p:sldId id="265" r:id="rId9"/>
    <p:sldId id="258" r:id="rId10"/>
    <p:sldId id="259" r:id="rId11"/>
    <p:sldId id="257" r:id="rId12"/>
    <p:sldId id="266" r:id="rId13"/>
    <p:sldId id="267" r:id="rId14"/>
    <p:sldId id="268" r:id="rId15"/>
    <p:sldId id="276" r:id="rId16"/>
    <p:sldId id="269" r:id="rId17"/>
    <p:sldId id="274" r:id="rId18"/>
    <p:sldId id="270" r:id="rId19"/>
    <p:sldId id="271" r:id="rId20"/>
    <p:sldId id="272" r:id="rId21"/>
    <p:sldId id="273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677" autoAdjust="0"/>
    <p:restoredTop sz="94660"/>
  </p:normalViewPr>
  <p:slideViewPr>
    <p:cSldViewPr>
      <p:cViewPr>
        <p:scale>
          <a:sx n="100" d="100"/>
          <a:sy n="100" d="100"/>
        </p:scale>
        <p:origin x="-930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2190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857A7-EC69-4FA6-8E96-624E64391386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B0857-D2A2-4B28-8892-E320AAC4BD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49D09-C18C-4208-92B6-1A6876B3455D}" type="datetimeFigureOut">
              <a:rPr lang="ko-KR" altLang="en-US" smtClean="0"/>
              <a:pPr/>
              <a:t>2012-03-26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ura9369\Desktop\20120313_장은진\01_Ho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3365" y="699520"/>
            <a:ext cx="1187487" cy="791658"/>
          </a:xfrm>
          <a:prstGeom prst="rect">
            <a:avLst/>
          </a:prstGeom>
          <a:noFill/>
        </p:spPr>
      </p:pic>
      <p:pic>
        <p:nvPicPr>
          <p:cNvPr id="1027" name="Picture 3" descr="C:\Users\aura9369\Desktop\20120313_장은진\02_character_cre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699520"/>
            <a:ext cx="1188132" cy="792088"/>
          </a:xfrm>
          <a:prstGeom prst="rect">
            <a:avLst/>
          </a:prstGeom>
          <a:noFill/>
        </p:spPr>
      </p:pic>
      <p:pic>
        <p:nvPicPr>
          <p:cNvPr id="1028" name="Picture 4" descr="C:\Users\aura9369\Desktop\20120313_장은진\02_character_create_02_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2560" y="1867640"/>
            <a:ext cx="1188132" cy="792088"/>
          </a:xfrm>
          <a:prstGeom prst="rect">
            <a:avLst/>
          </a:prstGeom>
          <a:noFill/>
        </p:spPr>
      </p:pic>
      <p:pic>
        <p:nvPicPr>
          <p:cNvPr id="1029" name="Picture 5" descr="C:\Users\aura9369\Desktop\20120313_장은진\03_Play_01_matc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655" y="699520"/>
            <a:ext cx="1165283" cy="776855"/>
          </a:xfrm>
          <a:prstGeom prst="rect">
            <a:avLst/>
          </a:prstGeom>
          <a:noFill/>
        </p:spPr>
      </p:pic>
      <p:pic>
        <p:nvPicPr>
          <p:cNvPr id="1030" name="Picture 6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757" y="1861972"/>
            <a:ext cx="1165927" cy="777284"/>
          </a:xfrm>
          <a:prstGeom prst="rect">
            <a:avLst/>
          </a:prstGeom>
          <a:noFill/>
        </p:spPr>
      </p:pic>
      <p:pic>
        <p:nvPicPr>
          <p:cNvPr id="1031" name="Picture 7" descr="\\Mob-file\네오위즈모바일_장현국\제작본부\00.Project_김기완\01.진행중\캐주얼야구\그래픽 ui\시안\20120223_허대영\01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87036" y="714152"/>
            <a:ext cx="1147149" cy="76476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62096" y="692696"/>
            <a:ext cx="593480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인 </a:t>
            </a:r>
            <a:r>
              <a:rPr lang="ko-KR" altLang="en-US" sz="800" b="1" dirty="0" err="1" smtClean="0"/>
              <a:t>트</a:t>
            </a:r>
            <a:r>
              <a:rPr lang="ko-KR" altLang="en-US" sz="800" b="1" dirty="0" smtClean="0"/>
              <a:t> </a:t>
            </a:r>
            <a:r>
              <a:rPr lang="ko-KR" altLang="en-US" sz="800" b="1" dirty="0" err="1" smtClean="0"/>
              <a:t>로</a:t>
            </a:r>
            <a:endParaRPr lang="ko-KR" altLang="en-US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36088" y="692696"/>
            <a:ext cx="648072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PP </a:t>
            </a:r>
            <a:r>
              <a:rPr lang="ko-KR" altLang="en-US" sz="800" b="1" dirty="0" smtClean="0"/>
              <a:t>로그인</a:t>
            </a:r>
            <a:endParaRPr lang="ko-KR" altLang="en-US" sz="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439056" y="476672"/>
            <a:ext cx="76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캐릭터 생성</a:t>
            </a:r>
            <a:endParaRPr lang="ko-KR" altLang="en-US" sz="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923928" y="476672"/>
            <a:ext cx="76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MAIN</a:t>
            </a:r>
            <a:r>
              <a:rPr lang="ko-KR" altLang="en-US" sz="800" b="1" dirty="0" smtClean="0"/>
              <a:t> 화면</a:t>
            </a:r>
            <a:endParaRPr lang="ko-KR" altLang="en-US" sz="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20072" y="476672"/>
            <a:ext cx="86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MATCH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60232" y="490320"/>
            <a:ext cx="76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GAME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04144" y="483496"/>
            <a:ext cx="1008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GAME RESULT</a:t>
            </a:r>
            <a:endParaRPr lang="ko-KR" altLang="en-US" sz="800" b="1" dirty="0"/>
          </a:p>
        </p:txBody>
      </p:sp>
      <p:pic>
        <p:nvPicPr>
          <p:cNvPr id="1033" name="Picture 9" descr="C:\Users\aura9369\Desktop\20120313_장은진\05_Shop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512" y="3212976"/>
            <a:ext cx="1224136" cy="816090"/>
          </a:xfrm>
          <a:prstGeom prst="rect">
            <a:avLst/>
          </a:prstGeom>
          <a:noFill/>
        </p:spPr>
      </p:pic>
      <p:pic>
        <p:nvPicPr>
          <p:cNvPr id="1034" name="Picture 10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9512" y="4413109"/>
            <a:ext cx="1224136" cy="816091"/>
          </a:xfrm>
          <a:prstGeom prst="rect">
            <a:avLst/>
          </a:prstGeom>
          <a:noFill/>
        </p:spPr>
      </p:pic>
      <p:pic>
        <p:nvPicPr>
          <p:cNvPr id="1035" name="Picture 11" descr="C:\Users\aura9369\Desktop\20120313_장은진\04_Upgrade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7704" y="3212976"/>
            <a:ext cx="1224136" cy="816091"/>
          </a:xfrm>
          <a:prstGeom prst="rect">
            <a:avLst/>
          </a:prstGeom>
          <a:noFill/>
        </p:spPr>
      </p:pic>
      <p:cxnSp>
        <p:nvCxnSpPr>
          <p:cNvPr id="28" name="직선 화살표 연결선 27"/>
          <p:cNvCxnSpPr/>
          <p:nvPr/>
        </p:nvCxnSpPr>
        <p:spPr>
          <a:xfrm>
            <a:off x="834408" y="792000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419872" y="1052736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860032" y="1052736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69128" y="1052736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7641048" y="1052736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880408" y="792000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652120" y="1484784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2771800" y="1498432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55576" y="4046008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3080" y="2986360"/>
            <a:ext cx="76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SHOP</a:t>
            </a:r>
            <a:endParaRPr lang="ko-KR" altLang="en-US" sz="8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181826" y="2996952"/>
            <a:ext cx="76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UPGRADE</a:t>
            </a:r>
            <a:endParaRPr lang="ko-KR" altLang="en-US" sz="800" b="1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4211960" y="1556792"/>
            <a:ext cx="0" cy="12241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1331640" y="2780928"/>
            <a:ext cx="28803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499008" y="2780928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1331640" y="2780928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425408" y="1653620"/>
            <a:ext cx="8504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mtClean="0"/>
              <a:t>DETAIL </a:t>
            </a:r>
            <a:r>
              <a:rPr lang="ko-KR" altLang="en-US" sz="800" b="1" dirty="0" smtClean="0"/>
              <a:t>생성</a:t>
            </a:r>
            <a:endParaRPr lang="ko-KR" altLang="en-US" sz="8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301960" y="1653620"/>
            <a:ext cx="86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mtClean="0"/>
              <a:t>READY </a:t>
            </a:r>
            <a:r>
              <a:rPr lang="ko-KR" altLang="en-US" sz="800" b="1" dirty="0" smtClean="0"/>
              <a:t>완료</a:t>
            </a:r>
            <a:endParaRPr lang="ko-KR" altLang="en-US" sz="800" b="1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8460432" y="1556792"/>
            <a:ext cx="0" cy="12241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4788024" y="2780928"/>
            <a:ext cx="36724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788024" y="1700808"/>
            <a:ext cx="0" cy="10801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4788024" y="1484784"/>
            <a:ext cx="216024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C:\Users\aura9369\Desktop\20120313_장은진\06_Popup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37304" y="3212976"/>
            <a:ext cx="1259124" cy="839416"/>
          </a:xfrm>
          <a:prstGeom prst="rect">
            <a:avLst/>
          </a:prstGeom>
          <a:noFill/>
        </p:spPr>
      </p:pic>
      <p:cxnSp>
        <p:nvCxnSpPr>
          <p:cNvPr id="69" name="직선 연결선 68"/>
          <p:cNvCxnSpPr/>
          <p:nvPr/>
        </p:nvCxnSpPr>
        <p:spPr>
          <a:xfrm>
            <a:off x="4355976" y="1556792"/>
            <a:ext cx="0" cy="1368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4355976" y="2924944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995936" y="3016002"/>
            <a:ext cx="79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SINGLE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6212944" y="2924944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13" descr="C:\Users\aura9369\Desktop\20120313_장은진\06_Popup_02_list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572491" y="3217928"/>
            <a:ext cx="1296145" cy="852127"/>
          </a:xfrm>
          <a:prstGeom prst="rect">
            <a:avLst/>
          </a:prstGeom>
          <a:noFill/>
        </p:spPr>
      </p:pic>
      <p:cxnSp>
        <p:nvCxnSpPr>
          <p:cNvPr id="84" name="직선 연결선 83"/>
          <p:cNvCxnSpPr/>
          <p:nvPr/>
        </p:nvCxnSpPr>
        <p:spPr>
          <a:xfrm>
            <a:off x="4355976" y="2924944"/>
            <a:ext cx="23042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780896" y="301600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FRIENDLY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283270" y="4221668"/>
            <a:ext cx="1080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INV</a:t>
            </a:r>
            <a:r>
              <a:rPr lang="en-US" altLang="ko-KR" sz="800" b="1" dirty="0"/>
              <a:t>E</a:t>
            </a:r>
            <a:r>
              <a:rPr lang="en-US" altLang="ko-KR" sz="800" b="1" dirty="0" smtClean="0"/>
              <a:t>NTORY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2171880" y="4221088"/>
            <a:ext cx="648072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트레이</a:t>
            </a:r>
            <a:r>
              <a:rPr lang="ko-KR" altLang="en-US" sz="800" b="1" dirty="0"/>
              <a:t>너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171880" y="4581128"/>
            <a:ext cx="648072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   장 인</a:t>
            </a:r>
            <a:endParaRPr lang="ko-KR" altLang="en-US" sz="8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2171880" y="4941168"/>
            <a:ext cx="648072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 </a:t>
            </a:r>
            <a:r>
              <a:rPr lang="ko-KR" altLang="en-US" sz="800" b="1" dirty="0" smtClean="0"/>
              <a:t>투수코치</a:t>
            </a:r>
            <a:endParaRPr lang="ko-KR" altLang="en-US" sz="8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2171880" y="5301208"/>
            <a:ext cx="648072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 </a:t>
            </a:r>
            <a:r>
              <a:rPr lang="ko-KR" altLang="en-US" sz="800" b="1" dirty="0" smtClean="0"/>
              <a:t>장외활</a:t>
            </a:r>
            <a:r>
              <a:rPr lang="ko-KR" altLang="en-US" sz="800" b="1" dirty="0"/>
              <a:t>동</a:t>
            </a:r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2491720" y="4049240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948116" y="4238741"/>
            <a:ext cx="864096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TOTAL</a:t>
            </a:r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PLAY</a:t>
            </a:r>
            <a:endParaRPr lang="ko-KR" altLang="en-US" sz="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3948116" y="4598781"/>
            <a:ext cx="864096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BETTER PLAY</a:t>
            </a:r>
            <a:endParaRPr lang="ko-KR" altLang="en-US" sz="8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3916308" y="4958821"/>
            <a:ext cx="936104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PITCHER PLAY</a:t>
            </a:r>
            <a:endParaRPr lang="ko-KR" altLang="en-US" sz="800" b="1" dirty="0"/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4348356" y="4066453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156176" y="2924944"/>
            <a:ext cx="23042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8460432" y="2924944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8172400" y="3140968"/>
            <a:ext cx="864096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OPTION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sp>
        <p:nvSpPr>
          <p:cNvPr id="99" name="타원 98"/>
          <p:cNvSpPr/>
          <p:nvPr/>
        </p:nvSpPr>
        <p:spPr>
          <a:xfrm>
            <a:off x="1649362" y="54991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1581572" y="533822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12</a:t>
            </a:r>
            <a:endParaRPr lang="ko-KR" altLang="en-US" sz="1100" b="1" dirty="0"/>
          </a:p>
        </p:txBody>
      </p:sp>
      <p:grpSp>
        <p:nvGrpSpPr>
          <p:cNvPr id="102" name="그룹 101"/>
          <p:cNvGrpSpPr/>
          <p:nvPr/>
        </p:nvGrpSpPr>
        <p:grpSpPr>
          <a:xfrm>
            <a:off x="4667760" y="500424"/>
            <a:ext cx="245714" cy="307777"/>
            <a:chOff x="653878" y="854526"/>
            <a:chExt cx="245714" cy="307777"/>
          </a:xfrm>
        </p:grpSpPr>
        <p:sp>
          <p:nvSpPr>
            <p:cNvPr id="103" name="타원 102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6084920" y="494486"/>
            <a:ext cx="245714" cy="307777"/>
            <a:chOff x="653878" y="854526"/>
            <a:chExt cx="245714" cy="307777"/>
          </a:xfrm>
        </p:grpSpPr>
        <p:sp>
          <p:nvSpPr>
            <p:cNvPr id="106" name="타원 105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1</a:t>
              </a:r>
              <a:endParaRPr lang="ko-KR" altLang="en-US" sz="1400" b="1" dirty="0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7494638" y="506362"/>
            <a:ext cx="245714" cy="307777"/>
            <a:chOff x="653878" y="854526"/>
            <a:chExt cx="245714" cy="307777"/>
          </a:xfrm>
        </p:grpSpPr>
        <p:sp>
          <p:nvSpPr>
            <p:cNvPr id="109" name="타원 108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2</a:t>
              </a:r>
              <a:endParaRPr lang="ko-KR" altLang="en-US" sz="1400" b="1" dirty="0"/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233538" y="492555"/>
            <a:ext cx="245714" cy="307777"/>
            <a:chOff x="653878" y="854526"/>
            <a:chExt cx="245714" cy="307777"/>
          </a:xfrm>
        </p:grpSpPr>
        <p:sp>
          <p:nvSpPr>
            <p:cNvPr id="112" name="타원 111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5</a:t>
              </a:r>
              <a:endParaRPr lang="ko-KR" altLang="en-US" sz="1400" b="1" dirty="0"/>
            </a:p>
          </p:txBody>
        </p:sp>
      </p:grpSp>
      <p:sp>
        <p:nvSpPr>
          <p:cNvPr id="115" name="타원 114"/>
          <p:cNvSpPr/>
          <p:nvPr/>
        </p:nvSpPr>
        <p:spPr>
          <a:xfrm>
            <a:off x="1259632" y="3068960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812360" y="6581809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mtClean="0"/>
              <a:t>2012_03_23_</a:t>
            </a:r>
            <a:r>
              <a:rPr lang="ko-KR" altLang="en-US" sz="1100" dirty="0" smtClean="0"/>
              <a:t>김기준</a:t>
            </a:r>
            <a:endParaRPr lang="ko-KR" altLang="en-US" sz="1100" dirty="0"/>
          </a:p>
        </p:txBody>
      </p:sp>
      <p:sp>
        <p:nvSpPr>
          <p:cNvPr id="118" name="TextBox 117"/>
          <p:cNvSpPr txBox="1"/>
          <p:nvPr/>
        </p:nvSpPr>
        <p:spPr>
          <a:xfrm>
            <a:off x="0" y="0"/>
            <a:ext cx="133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GAME </a:t>
            </a:r>
            <a:r>
              <a:rPr lang="ko-KR" altLang="en-US" sz="1400" dirty="0" smtClean="0"/>
              <a:t>진행도</a:t>
            </a:r>
            <a:endParaRPr lang="ko-KR" altLang="en-US" sz="1400" dirty="0"/>
          </a:p>
        </p:txBody>
      </p:sp>
      <p:grpSp>
        <p:nvGrpSpPr>
          <p:cNvPr id="119" name="그룹 118"/>
          <p:cNvGrpSpPr/>
          <p:nvPr/>
        </p:nvGrpSpPr>
        <p:grpSpPr>
          <a:xfrm>
            <a:off x="1259632" y="4201343"/>
            <a:ext cx="245714" cy="307777"/>
            <a:chOff x="653878" y="854526"/>
            <a:chExt cx="245714" cy="307777"/>
          </a:xfrm>
        </p:grpSpPr>
        <p:sp>
          <p:nvSpPr>
            <p:cNvPr id="120" name="타원 119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7</a:t>
              </a:r>
              <a:endParaRPr lang="ko-KR" altLang="en-US" sz="1400" b="1" dirty="0"/>
            </a:p>
          </p:txBody>
        </p:sp>
      </p:grpSp>
      <p:cxnSp>
        <p:nvCxnSpPr>
          <p:cNvPr id="123" name="직선 화살표 연결선 122"/>
          <p:cNvCxnSpPr/>
          <p:nvPr/>
        </p:nvCxnSpPr>
        <p:spPr>
          <a:xfrm flipV="1">
            <a:off x="4355976" y="1506729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4211960" y="1506729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>
            <a:off x="4824599" y="1052736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2411760" y="-2738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닉네임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이니셜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나이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지역</a:t>
            </a:r>
            <a:r>
              <a:rPr lang="en-US" altLang="ko-KR" sz="400" dirty="0" smtClean="0"/>
              <a:t>, </a:t>
            </a:r>
            <a:r>
              <a:rPr lang="ko-KR" altLang="en-US" sz="400" dirty="0" err="1" smtClean="0"/>
              <a:t>등번호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좌우선택</a:t>
            </a:r>
            <a:r>
              <a:rPr lang="en-US" altLang="ko-KR" sz="400" dirty="0" smtClean="0"/>
              <a:t>, </a:t>
            </a:r>
            <a:r>
              <a:rPr lang="ko-KR" altLang="en-US" sz="400" dirty="0" err="1" smtClean="0"/>
              <a:t>타자폼</a:t>
            </a:r>
            <a:r>
              <a:rPr lang="en-US" altLang="ko-KR" sz="400" dirty="0" smtClean="0"/>
              <a:t>, </a:t>
            </a:r>
            <a:r>
              <a:rPr lang="ko-KR" altLang="en-US" sz="400" dirty="0" err="1" smtClean="0"/>
              <a:t>투수폼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기본 변화구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타자 특수능력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투수특수능력</a:t>
            </a:r>
            <a:r>
              <a:rPr lang="en-US" altLang="ko-KR" sz="400" dirty="0" smtClean="0"/>
              <a:t>--</a:t>
            </a:r>
            <a:r>
              <a:rPr lang="ko-KR" altLang="en-US" sz="400" dirty="0" smtClean="0"/>
              <a:t> 선택 가능</a:t>
            </a:r>
            <a:endParaRPr lang="en-US" altLang="ko-KR" sz="400" dirty="0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3684094" y="-27384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매치게임</a:t>
            </a:r>
            <a:r>
              <a:rPr lang="en-US" altLang="ko-KR" sz="400" dirty="0" smtClean="0"/>
              <a:t>, </a:t>
            </a:r>
            <a:r>
              <a:rPr lang="ko-KR" altLang="en-US" sz="400" dirty="0" err="1" smtClean="0"/>
              <a:t>싱글게임</a:t>
            </a:r>
            <a:r>
              <a:rPr lang="en-US" altLang="ko-KR" sz="400" dirty="0" smtClean="0"/>
              <a:t>, </a:t>
            </a:r>
            <a:r>
              <a:rPr lang="ko-KR" altLang="en-US" sz="400" dirty="0" err="1" smtClean="0"/>
              <a:t>프랜들리</a:t>
            </a:r>
            <a:r>
              <a:rPr lang="ko-KR" altLang="en-US" sz="400" dirty="0" smtClean="0"/>
              <a:t> 게임</a:t>
            </a:r>
            <a:r>
              <a:rPr lang="en-US" altLang="ko-KR" sz="400" dirty="0" smtClean="0"/>
              <a:t>, SHOP, UPGRADE, OPTION, PP, NEWS, </a:t>
            </a:r>
            <a:r>
              <a:rPr lang="ko-KR" altLang="en-US" sz="400" dirty="0" smtClean="0"/>
              <a:t>팀 편성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선택투수타자보기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해당선수정보보기</a:t>
            </a:r>
            <a:r>
              <a:rPr lang="en-US" altLang="ko-KR" sz="400" dirty="0" smtClean="0"/>
              <a:t>–</a:t>
            </a:r>
            <a:r>
              <a:rPr lang="ko-KR" altLang="en-US" sz="400" dirty="0" smtClean="0"/>
              <a:t> </a:t>
            </a:r>
            <a:endParaRPr lang="en-US" altLang="ko-KR" sz="400" dirty="0" smtClean="0"/>
          </a:p>
          <a:p>
            <a:endParaRPr lang="en-US" altLang="ko-KR" sz="400" dirty="0" smtClean="0"/>
          </a:p>
          <a:p>
            <a:r>
              <a:rPr lang="en-US" altLang="ko-KR" sz="400" dirty="0" smtClean="0">
                <a:solidFill>
                  <a:srgbClr val="FF0000"/>
                </a:solidFill>
              </a:rPr>
              <a:t>--</a:t>
            </a:r>
            <a:r>
              <a:rPr lang="ko-KR" altLang="en-US" sz="400" dirty="0" smtClean="0">
                <a:solidFill>
                  <a:srgbClr val="FF0000"/>
                </a:solidFill>
              </a:rPr>
              <a:t>팀 편성 화면</a:t>
            </a:r>
            <a:r>
              <a:rPr lang="en-US" altLang="ko-KR" sz="400" dirty="0" smtClean="0">
                <a:solidFill>
                  <a:srgbClr val="FF0000"/>
                </a:solidFill>
              </a:rPr>
              <a:t>(</a:t>
            </a:r>
            <a:r>
              <a:rPr lang="ko-KR" altLang="en-US" sz="400" dirty="0" smtClean="0">
                <a:solidFill>
                  <a:srgbClr val="FF0000"/>
                </a:solidFill>
              </a:rPr>
              <a:t>보유선수 </a:t>
            </a:r>
            <a:r>
              <a:rPr lang="en-US" altLang="ko-KR" sz="400" dirty="0" smtClean="0">
                <a:solidFill>
                  <a:srgbClr val="FF0000"/>
                </a:solidFill>
              </a:rPr>
              <a:t>VIEW, INVENTORY)</a:t>
            </a:r>
            <a:r>
              <a:rPr lang="ko-KR" altLang="en-US" sz="400" dirty="0" smtClean="0">
                <a:solidFill>
                  <a:srgbClr val="FF0000"/>
                </a:solidFill>
              </a:rPr>
              <a:t> 추가 요망</a:t>
            </a:r>
            <a:r>
              <a:rPr lang="en-US" altLang="ko-KR" sz="400" dirty="0" smtClean="0">
                <a:solidFill>
                  <a:srgbClr val="FF0000"/>
                </a:solidFill>
              </a:rPr>
              <a:t>—</a:t>
            </a:r>
          </a:p>
          <a:p>
            <a:r>
              <a:rPr lang="en-US" altLang="ko-KR" sz="400" dirty="0" smtClean="0">
                <a:solidFill>
                  <a:srgbClr val="FF0000"/>
                </a:solidFill>
              </a:rPr>
              <a:t>--</a:t>
            </a:r>
            <a:r>
              <a:rPr lang="ko-KR" altLang="en-US" sz="400" dirty="0" smtClean="0">
                <a:solidFill>
                  <a:srgbClr val="FF0000"/>
                </a:solidFill>
              </a:rPr>
              <a:t>메인 화면에서는 팀으로 선택된 선수만 </a:t>
            </a:r>
            <a:r>
              <a:rPr lang="en-US" altLang="ko-KR" sz="400" dirty="0" smtClean="0">
                <a:solidFill>
                  <a:srgbClr val="FF0000"/>
                </a:solidFill>
              </a:rPr>
              <a:t>VIEW--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20072" y="-27384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보유타자투수선택</a:t>
            </a:r>
            <a:r>
              <a:rPr lang="en-US" altLang="ko-KR" sz="400" dirty="0" smtClean="0"/>
              <a:t>, READY</a:t>
            </a:r>
            <a:r>
              <a:rPr lang="ko-KR" altLang="en-US" sz="400" dirty="0" smtClean="0"/>
              <a:t>선택가능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선수정보 노출</a:t>
            </a:r>
            <a:r>
              <a:rPr lang="en-US" altLang="ko-KR" sz="400" dirty="0" smtClean="0"/>
              <a:t>—</a:t>
            </a:r>
          </a:p>
          <a:p>
            <a:endParaRPr lang="en-US" altLang="ko-KR" sz="400" dirty="0" smtClean="0"/>
          </a:p>
          <a:p>
            <a:r>
              <a:rPr lang="en-US" altLang="ko-KR" sz="400" dirty="0" smtClean="0">
                <a:solidFill>
                  <a:srgbClr val="FF0000"/>
                </a:solidFill>
              </a:rPr>
              <a:t>--SHOP, UPGRADE, OPTION, PP, HOME </a:t>
            </a:r>
            <a:r>
              <a:rPr lang="ko-KR" altLang="en-US" sz="400" dirty="0" smtClean="0">
                <a:solidFill>
                  <a:srgbClr val="FF0000"/>
                </a:solidFill>
              </a:rPr>
              <a:t>필요 없음</a:t>
            </a:r>
            <a:r>
              <a:rPr lang="en-US" altLang="ko-KR" sz="400" dirty="0" smtClean="0">
                <a:solidFill>
                  <a:srgbClr val="FF0000"/>
                </a:solidFill>
              </a:rPr>
              <a:t>—</a:t>
            </a:r>
          </a:p>
          <a:p>
            <a:r>
              <a:rPr lang="en-US" altLang="ko-KR" sz="400" dirty="0" smtClean="0">
                <a:solidFill>
                  <a:srgbClr val="FF0000"/>
                </a:solidFill>
              </a:rPr>
              <a:t>--</a:t>
            </a:r>
            <a:r>
              <a:rPr lang="ko-KR" altLang="en-US" sz="400" dirty="0" smtClean="0">
                <a:solidFill>
                  <a:srgbClr val="FF0000"/>
                </a:solidFill>
              </a:rPr>
              <a:t>보유 선수 변경 불가</a:t>
            </a:r>
            <a:r>
              <a:rPr lang="en-US" altLang="ko-KR" sz="400" dirty="0" smtClean="0">
                <a:solidFill>
                  <a:srgbClr val="FF0000"/>
                </a:solidFill>
              </a:rPr>
              <a:t>--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956376" y="-2738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타자 득점 홈런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투수 </a:t>
            </a:r>
            <a:r>
              <a:rPr lang="ko-KR" altLang="en-US" sz="400" dirty="0" err="1" smtClean="0"/>
              <a:t>탈삼진</a:t>
            </a:r>
            <a:r>
              <a:rPr lang="ko-KR" altLang="en-US" sz="400" dirty="0" smtClean="0"/>
              <a:t> 실점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경험치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게임 머니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획득 아이템 표시</a:t>
            </a:r>
            <a:r>
              <a:rPr lang="en-US" altLang="ko-KR" sz="400" dirty="0" smtClean="0"/>
              <a:t>--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164288" y="3140968"/>
            <a:ext cx="792088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팀셋팅</a:t>
            </a:r>
            <a:r>
              <a:rPr lang="en-US" altLang="ko-KR" sz="800" b="1" dirty="0" smtClean="0"/>
              <a:t>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cxnSp>
        <p:nvCxnSpPr>
          <p:cNvPr id="130" name="직선 화살표 연결선 129"/>
          <p:cNvCxnSpPr/>
          <p:nvPr/>
        </p:nvCxnSpPr>
        <p:spPr>
          <a:xfrm>
            <a:off x="7524328" y="2924944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092280" y="342900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보유 타자 투수 선택</a:t>
            </a:r>
            <a:r>
              <a:rPr lang="en-US" altLang="ko-KR" sz="400" dirty="0" smtClean="0"/>
              <a:t>(</a:t>
            </a:r>
            <a:r>
              <a:rPr lang="ko-KR" altLang="en-US" sz="400" dirty="0" smtClean="0"/>
              <a:t>한 화면에 투타 동시에 </a:t>
            </a:r>
            <a:r>
              <a:rPr lang="en-US" altLang="ko-KR" sz="400" dirty="0" smtClean="0"/>
              <a:t>VIEW), </a:t>
            </a:r>
            <a:r>
              <a:rPr lang="ko-KR" altLang="en-US" sz="400" dirty="0" smtClean="0"/>
              <a:t>투타 양쪽에 모두 </a:t>
            </a:r>
            <a:r>
              <a:rPr lang="ko-KR" altLang="en-US" sz="400" dirty="0" err="1" smtClean="0"/>
              <a:t>인벤토리</a:t>
            </a:r>
            <a:r>
              <a:rPr lang="ko-KR" altLang="en-US" sz="400" dirty="0" smtClean="0"/>
              <a:t> 아이콘 있음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캐릭터마다 독립 </a:t>
            </a:r>
            <a:r>
              <a:rPr lang="ko-KR" altLang="en-US" sz="400" dirty="0" err="1" smtClean="0"/>
              <a:t>인벤토리</a:t>
            </a:r>
            <a:r>
              <a:rPr lang="ko-KR" altLang="en-US" sz="400" dirty="0" smtClean="0"/>
              <a:t> 가지고 있음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각 </a:t>
            </a:r>
            <a:r>
              <a:rPr lang="ko-KR" altLang="en-US" sz="400" dirty="0" err="1" smtClean="0"/>
              <a:t>인벤토리는</a:t>
            </a:r>
            <a:r>
              <a:rPr lang="ko-KR" altLang="en-US" sz="400" dirty="0" smtClean="0"/>
              <a:t> 귀속전의 </a:t>
            </a:r>
            <a:r>
              <a:rPr lang="ko-KR" altLang="en-US" sz="400" dirty="0" err="1" smtClean="0"/>
              <a:t>인벤토리가</a:t>
            </a:r>
            <a:r>
              <a:rPr lang="ko-KR" altLang="en-US" sz="400" dirty="0" smtClean="0"/>
              <a:t> 같이 딸려 있음</a:t>
            </a:r>
            <a:r>
              <a:rPr lang="en-US" altLang="ko-KR" sz="400" dirty="0" smtClean="0"/>
              <a:t>, -- 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79512" y="222751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아이템 분류</a:t>
            </a:r>
            <a:r>
              <a:rPr lang="en-US" altLang="ko-KR" sz="400" dirty="0" smtClean="0"/>
              <a:t>=</a:t>
            </a:r>
            <a:r>
              <a:rPr lang="ko-KR" altLang="en-US" sz="400" dirty="0" smtClean="0"/>
              <a:t>신상품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장비아이템</a:t>
            </a:r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대분류</a:t>
            </a:r>
            <a:r>
              <a:rPr lang="en-US" altLang="ko-KR" sz="400" dirty="0" smtClean="0"/>
              <a:t>-(</a:t>
            </a:r>
            <a:r>
              <a:rPr lang="ko-KR" altLang="en-US" sz="400" dirty="0" smtClean="0"/>
              <a:t>투수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타자</a:t>
            </a:r>
            <a:r>
              <a:rPr lang="en-US" altLang="ko-KR" sz="400" dirty="0" smtClean="0"/>
              <a:t>),</a:t>
            </a:r>
            <a:r>
              <a:rPr lang="ko-KR" altLang="en-US" sz="400" dirty="0" smtClean="0"/>
              <a:t>소분류</a:t>
            </a:r>
            <a:r>
              <a:rPr lang="en-US" altLang="ko-KR" sz="400" dirty="0" smtClean="0"/>
              <a:t>(</a:t>
            </a:r>
            <a:r>
              <a:rPr lang="ko-KR" altLang="en-US" sz="400" dirty="0" smtClean="0"/>
              <a:t>방망이 공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모자 헬멧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글러브 장갑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상의 하의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신발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보호대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잡화</a:t>
            </a:r>
            <a:r>
              <a:rPr lang="en-US" altLang="ko-KR" sz="400" dirty="0" smtClean="0"/>
              <a:t>)], </a:t>
            </a:r>
            <a:r>
              <a:rPr lang="ko-KR" altLang="en-US" sz="400" dirty="0" smtClean="0"/>
              <a:t>강화아이템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소비아이템</a:t>
            </a:r>
            <a:r>
              <a:rPr lang="en-US" altLang="ko-KR" sz="400" dirty="0" smtClean="0"/>
              <a:t>--</a:t>
            </a:r>
          </a:p>
          <a:p>
            <a:endParaRPr lang="en-US" altLang="ko-KR" sz="400" dirty="0" smtClean="0"/>
          </a:p>
          <a:p>
            <a:r>
              <a:rPr lang="en-US" altLang="ko-KR" sz="400" dirty="0" smtClean="0">
                <a:solidFill>
                  <a:srgbClr val="FF0000"/>
                </a:solidFill>
              </a:rPr>
              <a:t>--</a:t>
            </a:r>
            <a:r>
              <a:rPr lang="ko-KR" altLang="en-US" sz="400" dirty="0" smtClean="0">
                <a:solidFill>
                  <a:srgbClr val="FF0000"/>
                </a:solidFill>
              </a:rPr>
              <a:t>타자와 투수 선택 따로 가능 하게 해야 함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선택된 </a:t>
            </a:r>
            <a:r>
              <a:rPr lang="ko-KR" altLang="en-US" sz="400" dirty="0" err="1" smtClean="0">
                <a:solidFill>
                  <a:srgbClr val="FF0000"/>
                </a:solidFill>
              </a:rPr>
              <a:t>직군의</a:t>
            </a:r>
            <a:r>
              <a:rPr lang="ko-KR" altLang="en-US" sz="400" dirty="0" smtClean="0">
                <a:solidFill>
                  <a:srgbClr val="FF0000"/>
                </a:solidFill>
              </a:rPr>
              <a:t> 보유 선수들을 볼 수 있어야 함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입어보기</a:t>
            </a:r>
            <a:r>
              <a:rPr lang="en-US" altLang="ko-KR" sz="400" dirty="0" smtClean="0">
                <a:solidFill>
                  <a:srgbClr val="FF0000"/>
                </a:solidFill>
              </a:rPr>
              <a:t> </a:t>
            </a:r>
            <a:r>
              <a:rPr lang="ko-KR" altLang="en-US" sz="400" dirty="0" smtClean="0">
                <a:solidFill>
                  <a:srgbClr val="FF0000"/>
                </a:solidFill>
              </a:rPr>
              <a:t>필요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결재하기 필요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각 </a:t>
            </a:r>
            <a:r>
              <a:rPr lang="ko-KR" altLang="en-US" sz="400" dirty="0" err="1" smtClean="0">
                <a:solidFill>
                  <a:srgbClr val="FF0000"/>
                </a:solidFill>
              </a:rPr>
              <a:t>체형별</a:t>
            </a:r>
            <a:r>
              <a:rPr lang="ko-KR" altLang="en-US" sz="400" dirty="0" smtClean="0">
                <a:solidFill>
                  <a:srgbClr val="FF0000"/>
                </a:solidFill>
              </a:rPr>
              <a:t> 보기 버튼 필요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각 아이템 마다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투수와 타자를 구분 하게 해주는 표식이 필요</a:t>
            </a:r>
            <a:r>
              <a:rPr lang="en-US" altLang="ko-KR" sz="400" dirty="0" smtClean="0">
                <a:solidFill>
                  <a:srgbClr val="FF0000"/>
                </a:solidFill>
              </a:rPr>
              <a:t>(ex : </a:t>
            </a:r>
            <a:r>
              <a:rPr lang="ko-KR" altLang="en-US" sz="400" dirty="0" smtClean="0">
                <a:solidFill>
                  <a:srgbClr val="FF0000"/>
                </a:solidFill>
              </a:rPr>
              <a:t>색깔</a:t>
            </a:r>
            <a:r>
              <a:rPr lang="en-US" altLang="ko-KR" sz="400" dirty="0" smtClean="0">
                <a:solidFill>
                  <a:srgbClr val="FF0000"/>
                </a:solidFill>
              </a:rPr>
              <a:t>)--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843808" y="4254649"/>
            <a:ext cx="7920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 제외</a:t>
            </a:r>
            <a:r>
              <a:rPr lang="en-US" altLang="ko-KR" sz="400" dirty="0" smtClean="0"/>
              <a:t>--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843808" y="5329783"/>
            <a:ext cx="7920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 제외</a:t>
            </a:r>
            <a:r>
              <a:rPr lang="en-US" altLang="ko-KR" sz="400" dirty="0" smtClean="0"/>
              <a:t>--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843808" y="4609703"/>
            <a:ext cx="86409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</a:t>
            </a:r>
            <a:r>
              <a:rPr lang="en-US" altLang="ko-KR" sz="400" dirty="0" smtClean="0"/>
              <a:t>(</a:t>
            </a:r>
            <a:r>
              <a:rPr lang="ko-KR" altLang="en-US" sz="400" dirty="0" smtClean="0"/>
              <a:t>아이템 업그레이드</a:t>
            </a:r>
            <a:r>
              <a:rPr lang="en-US" altLang="ko-KR" sz="400" dirty="0" smtClean="0"/>
              <a:t>)--</a:t>
            </a:r>
            <a:r>
              <a:rPr lang="ko-KR" altLang="en-US" sz="400" dirty="0" smtClean="0"/>
              <a:t>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843808" y="4966568"/>
            <a:ext cx="79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</a:t>
            </a:r>
            <a:r>
              <a:rPr lang="en-US" altLang="ko-KR" sz="400" dirty="0" smtClean="0"/>
              <a:t>(</a:t>
            </a:r>
            <a:r>
              <a:rPr lang="ko-KR" altLang="en-US" sz="400" dirty="0" smtClean="0">
                <a:solidFill>
                  <a:srgbClr val="FF0000"/>
                </a:solidFill>
              </a:rPr>
              <a:t>변화구 업그레이드</a:t>
            </a:r>
            <a:r>
              <a:rPr lang="en-US" altLang="ko-KR" sz="400" dirty="0" smtClean="0">
                <a:solidFill>
                  <a:srgbClr val="FF0000"/>
                </a:solidFill>
              </a:rPr>
              <a:t>&amp; </a:t>
            </a:r>
            <a:r>
              <a:rPr lang="ko-KR" altLang="en-US" sz="400" dirty="0" smtClean="0">
                <a:solidFill>
                  <a:srgbClr val="FF0000"/>
                </a:solidFill>
              </a:rPr>
              <a:t>변화구 설정</a:t>
            </a:r>
            <a:r>
              <a:rPr lang="en-US" altLang="ko-KR" sz="400" dirty="0" smtClean="0"/>
              <a:t>)--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822949" y="4625578"/>
            <a:ext cx="7920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 제외</a:t>
            </a:r>
            <a:r>
              <a:rPr lang="en-US" altLang="ko-KR" sz="400" dirty="0" smtClean="0"/>
              <a:t>--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860032" y="4984601"/>
            <a:ext cx="7920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 제외</a:t>
            </a:r>
            <a:r>
              <a:rPr lang="en-US" altLang="ko-KR" sz="400" dirty="0" smtClean="0"/>
              <a:t>--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813424" y="4264521"/>
            <a:ext cx="127074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</a:t>
            </a:r>
            <a:r>
              <a:rPr lang="en-US" altLang="ko-KR" sz="400" dirty="0" smtClean="0"/>
              <a:t>(</a:t>
            </a:r>
            <a:r>
              <a:rPr lang="ko-KR" altLang="en-US" sz="400" dirty="0" err="1" smtClean="0"/>
              <a:t>실글</a:t>
            </a:r>
            <a:r>
              <a:rPr lang="ko-KR" altLang="en-US" sz="400" dirty="0" smtClean="0"/>
              <a:t> 누르면 바로 </a:t>
            </a:r>
            <a:r>
              <a:rPr lang="ko-KR" altLang="en-US" sz="400" dirty="0" err="1" smtClean="0"/>
              <a:t>토탈</a:t>
            </a:r>
            <a:r>
              <a:rPr lang="ko-KR" altLang="en-US" sz="400" dirty="0" smtClean="0"/>
              <a:t> 플레이로 진입</a:t>
            </a:r>
            <a:r>
              <a:rPr lang="en-US" altLang="ko-KR" sz="400" dirty="0" smtClean="0"/>
              <a:t>--</a:t>
            </a:r>
            <a:r>
              <a:rPr lang="ko-KR" altLang="en-US" sz="400" dirty="0" smtClean="0"/>
              <a:t>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51520" y="5301208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err="1" smtClean="0"/>
              <a:t>인벤토리는</a:t>
            </a:r>
            <a:r>
              <a:rPr lang="ko-KR" altLang="en-US" sz="400" dirty="0" smtClean="0"/>
              <a:t> 결재 후 귀속전의 아이템을 보여주는 창이 하나 더 필요함</a:t>
            </a:r>
            <a:r>
              <a:rPr lang="en-US" altLang="ko-KR" sz="400" dirty="0" smtClean="0"/>
              <a:t>-- </a:t>
            </a:r>
          </a:p>
          <a:p>
            <a:r>
              <a:rPr lang="en-US" altLang="ko-KR" sz="400" dirty="0" smtClean="0"/>
              <a:t> </a:t>
            </a:r>
          </a:p>
          <a:p>
            <a:endParaRPr lang="en-US" altLang="ko-KR" sz="400" dirty="0" smtClean="0">
              <a:solidFill>
                <a:srgbClr val="FF0000"/>
              </a:solidFill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2987824" y="2996952"/>
            <a:ext cx="245714" cy="307777"/>
            <a:chOff x="653878" y="854526"/>
            <a:chExt cx="245714" cy="307777"/>
          </a:xfrm>
        </p:grpSpPr>
        <p:sp>
          <p:nvSpPr>
            <p:cNvPr id="144" name="타원 143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9</a:t>
              </a:r>
              <a:endParaRPr lang="ko-KR" altLang="en-US" sz="1400" b="1" dirty="0"/>
            </a:p>
          </p:txBody>
        </p:sp>
      </p:grpSp>
      <p:sp>
        <p:nvSpPr>
          <p:cNvPr id="147" name="타원 146"/>
          <p:cNvSpPr/>
          <p:nvPr/>
        </p:nvSpPr>
        <p:spPr>
          <a:xfrm>
            <a:off x="6747641" y="305590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/>
          <p:cNvSpPr txBox="1"/>
          <p:nvPr/>
        </p:nvSpPr>
        <p:spPr>
          <a:xfrm>
            <a:off x="6694136" y="304096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11</a:t>
            </a:r>
            <a:endParaRPr lang="ko-KR" altLang="en-US" sz="1000" b="1" dirty="0"/>
          </a:p>
        </p:txBody>
      </p:sp>
      <p:grpSp>
        <p:nvGrpSpPr>
          <p:cNvPr id="149" name="그룹 148"/>
          <p:cNvGrpSpPr/>
          <p:nvPr/>
        </p:nvGrpSpPr>
        <p:grpSpPr>
          <a:xfrm>
            <a:off x="7796959" y="2939233"/>
            <a:ext cx="245714" cy="307777"/>
            <a:chOff x="653878" y="854526"/>
            <a:chExt cx="245714" cy="307777"/>
          </a:xfrm>
        </p:grpSpPr>
        <p:sp>
          <p:nvSpPr>
            <p:cNvPr id="150" name="타원 149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6</a:t>
              </a:r>
              <a:endParaRPr lang="ko-KR" altLang="en-US" sz="1400" b="1" dirty="0"/>
            </a:p>
          </p:txBody>
        </p:sp>
      </p:grpSp>
      <p:sp>
        <p:nvSpPr>
          <p:cNvPr id="155" name="타원 154"/>
          <p:cNvSpPr/>
          <p:nvPr/>
        </p:nvSpPr>
        <p:spPr>
          <a:xfrm>
            <a:off x="4870672" y="305647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/>
          <p:cNvSpPr txBox="1"/>
          <p:nvPr/>
        </p:nvSpPr>
        <p:spPr>
          <a:xfrm>
            <a:off x="4802882" y="3040385"/>
            <a:ext cx="379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10</a:t>
            </a:r>
            <a:endParaRPr lang="ko-KR" altLang="en-US" sz="1100" b="1" dirty="0"/>
          </a:p>
        </p:txBody>
      </p:sp>
      <p:sp>
        <p:nvSpPr>
          <p:cNvPr id="157" name="타원 156"/>
          <p:cNvSpPr/>
          <p:nvPr/>
        </p:nvSpPr>
        <p:spPr>
          <a:xfrm>
            <a:off x="8880325" y="298447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/>
          <p:cNvSpPr txBox="1"/>
          <p:nvPr/>
        </p:nvSpPr>
        <p:spPr>
          <a:xfrm>
            <a:off x="8812535" y="2968377"/>
            <a:ext cx="379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13</a:t>
            </a:r>
            <a:endParaRPr lang="ko-KR" altLang="en-US" sz="1100" b="1" dirty="0"/>
          </a:p>
        </p:txBody>
      </p:sp>
      <p:sp>
        <p:nvSpPr>
          <p:cNvPr id="159" name="타원 158"/>
          <p:cNvSpPr/>
          <p:nvPr/>
        </p:nvSpPr>
        <p:spPr>
          <a:xfrm>
            <a:off x="683568" y="548680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615778" y="532586"/>
            <a:ext cx="379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14</a:t>
            </a:r>
            <a:endParaRPr lang="ko-KR" altLang="en-US" sz="1100" b="1" dirty="0"/>
          </a:p>
        </p:txBody>
      </p:sp>
      <p:grpSp>
        <p:nvGrpSpPr>
          <p:cNvPr id="131" name="그룹 130"/>
          <p:cNvGrpSpPr/>
          <p:nvPr/>
        </p:nvGrpSpPr>
        <p:grpSpPr>
          <a:xfrm>
            <a:off x="7884368" y="4509120"/>
            <a:ext cx="245714" cy="307777"/>
            <a:chOff x="653878" y="854526"/>
            <a:chExt cx="245714" cy="307777"/>
          </a:xfrm>
        </p:grpSpPr>
        <p:sp>
          <p:nvSpPr>
            <p:cNvPr id="132" name="타원 131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8094766" y="4569502"/>
            <a:ext cx="97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구현 우선 순위</a:t>
            </a:r>
            <a:endParaRPr lang="ko-KR" altLang="en-US" sz="900" b="1" dirty="0"/>
          </a:p>
        </p:txBody>
      </p:sp>
      <p:pic>
        <p:nvPicPr>
          <p:cNvPr id="153" name="그림 3" descr="result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78335" y="718984"/>
            <a:ext cx="1116633" cy="74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" name="타원 160"/>
          <p:cNvSpPr/>
          <p:nvPr/>
        </p:nvSpPr>
        <p:spPr>
          <a:xfrm>
            <a:off x="8832700" y="56477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/>
          <p:cNvSpPr txBox="1"/>
          <p:nvPr/>
        </p:nvSpPr>
        <p:spPr>
          <a:xfrm>
            <a:off x="8793485" y="529630"/>
            <a:ext cx="37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24949"/>
            <a:ext cx="6408712" cy="4272475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3563888" y="2163216"/>
            <a:ext cx="1152128" cy="1512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50236" y="1175377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86340" y="1175377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4139952" y="1124744"/>
            <a:ext cx="3024336" cy="175419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64288" y="1037054"/>
            <a:ext cx="1979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바로 입어보기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고정 되어있는 </a:t>
            </a:r>
            <a:r>
              <a:rPr lang="en-US" altLang="ko-KR" sz="800" dirty="0" smtClean="0"/>
              <a:t>TEXT </a:t>
            </a:r>
            <a:r>
              <a:rPr lang="ko-KR" altLang="en-US" sz="800" dirty="0" smtClean="0"/>
              <a:t>자동 우로 스크롤 되며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설명 노출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다른 아이템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다시 고정 </a:t>
            </a:r>
            <a:r>
              <a:rPr lang="en-US" altLang="ko-KR" sz="800" dirty="0" smtClean="0"/>
              <a:t>TEXT</a:t>
            </a:r>
            <a:r>
              <a:rPr lang="ko-KR" altLang="en-US" sz="800" dirty="0" smtClean="0"/>
              <a:t>노출</a:t>
            </a:r>
            <a:r>
              <a:rPr lang="en-US" altLang="ko-KR" sz="800" dirty="0" smtClean="0"/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/>
              <a:t>한번 선택된 아이템은 해당 섹션에서 </a:t>
            </a:r>
            <a:r>
              <a:rPr lang="ko-KR" altLang="en-US" sz="800" dirty="0" smtClean="0">
                <a:solidFill>
                  <a:srgbClr val="FF0000"/>
                </a:solidFill>
              </a:rPr>
              <a:t>깜박깜박 효과 추가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/>
          </a:p>
          <a:p>
            <a:r>
              <a:rPr lang="ko-KR" altLang="en-US" sz="800" dirty="0" smtClean="0"/>
              <a:t>여러 섹션에서 선택된 아이템은 모두 좌측 캐릭터에 반영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2500119" y="2152583"/>
            <a:ext cx="2664296" cy="28803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716016" y="2420888"/>
            <a:ext cx="2448272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92225" y="121548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타 자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33175" y="121548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투 수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>
            <a:stCxn id="18" idx="0"/>
            <a:endCxn id="37" idx="1"/>
          </p:cNvCxnSpPr>
          <p:nvPr/>
        </p:nvCxnSpPr>
        <p:spPr>
          <a:xfrm flipV="1">
            <a:off x="2130256" y="319439"/>
            <a:ext cx="857568" cy="8559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9" idx="0"/>
          </p:cNvCxnSpPr>
          <p:nvPr/>
        </p:nvCxnSpPr>
        <p:spPr>
          <a:xfrm flipH="1" flipV="1">
            <a:off x="2771800" y="548680"/>
            <a:ext cx="294560" cy="62669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87824" y="-34504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타자와 투수 선택 버튼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보유 선수 중 가장 높은 레벨 자동 선택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체형 별 보유 캐릭터 없을 시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해당 기본 캐릭터 노출</a:t>
            </a:r>
            <a:r>
              <a:rPr lang="en-US" altLang="ko-KR" sz="800" dirty="0" smtClean="0"/>
              <a:t>)</a:t>
            </a:r>
          </a:p>
          <a:p>
            <a:r>
              <a:rPr lang="ko-KR" altLang="en-US" sz="800" dirty="0" smtClean="0"/>
              <a:t>선택 가능 </a:t>
            </a:r>
            <a:r>
              <a:rPr lang="en-US" altLang="ko-KR" sz="800" dirty="0" smtClean="0"/>
              <a:t>–(</a:t>
            </a:r>
            <a:r>
              <a:rPr lang="ko-KR" altLang="en-US" sz="800" dirty="0" smtClean="0"/>
              <a:t>첫 </a:t>
            </a:r>
            <a:r>
              <a:rPr lang="en-US" altLang="ko-KR" sz="800" dirty="0" smtClean="0"/>
              <a:t>VIEW </a:t>
            </a:r>
            <a:r>
              <a:rPr lang="ko-KR" altLang="en-US" sz="800" dirty="0" smtClean="0"/>
              <a:t>화면 우선순위 </a:t>
            </a:r>
            <a:r>
              <a:rPr lang="en-US" altLang="ko-KR" sz="800" dirty="0" smtClean="0"/>
              <a:t>1,</a:t>
            </a:r>
            <a:r>
              <a:rPr lang="ko-KR" altLang="en-US" sz="800" dirty="0" smtClean="0"/>
              <a:t>보통체형</a:t>
            </a:r>
            <a:r>
              <a:rPr lang="en-US" altLang="ko-KR" sz="800" dirty="0" smtClean="0"/>
              <a:t>, 2, </a:t>
            </a:r>
            <a:r>
              <a:rPr lang="ko-KR" altLang="en-US" sz="800" dirty="0" err="1" smtClean="0"/>
              <a:t>높은레벨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3, </a:t>
            </a:r>
            <a:r>
              <a:rPr lang="ko-KR" altLang="en-US" sz="800" dirty="0" smtClean="0"/>
              <a:t>타자</a:t>
            </a:r>
            <a:r>
              <a:rPr lang="en-US" altLang="ko-KR" sz="800" dirty="0" smtClean="0"/>
              <a:t>)</a:t>
            </a:r>
          </a:p>
          <a:p>
            <a:r>
              <a:rPr lang="ko-KR" altLang="en-US" sz="800" dirty="0" smtClean="0"/>
              <a:t>선택 시 </a:t>
            </a:r>
            <a:r>
              <a:rPr lang="en-US" altLang="ko-KR" sz="800" dirty="0" smtClean="0"/>
              <a:t>INVENTORY</a:t>
            </a:r>
            <a:r>
              <a:rPr lang="ko-KR" altLang="en-US" sz="800" dirty="0" smtClean="0"/>
              <a:t>의 아이템 섹션은 해당 아이템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투수아이템 </a:t>
            </a:r>
            <a:r>
              <a:rPr lang="en-US" altLang="ko-KR" sz="800" dirty="0" smtClean="0"/>
              <a:t>OR </a:t>
            </a:r>
            <a:r>
              <a:rPr lang="ko-KR" altLang="en-US" sz="800" dirty="0" smtClean="0"/>
              <a:t>타자아이템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투수 </a:t>
            </a:r>
            <a:r>
              <a:rPr lang="en-US" altLang="ko-KR" sz="800" dirty="0" smtClean="0"/>
              <a:t>OR </a:t>
            </a:r>
            <a:r>
              <a:rPr lang="ko-KR" altLang="en-US" sz="800" dirty="0" smtClean="0"/>
              <a:t>타자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으로 전환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179512" y="11663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7. INVENTORY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sp>
        <p:nvSpPr>
          <p:cNvPr id="47" name="직사각형 46"/>
          <p:cNvSpPr/>
          <p:nvPr/>
        </p:nvSpPr>
        <p:spPr>
          <a:xfrm>
            <a:off x="6228184" y="3773138"/>
            <a:ext cx="504056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6156176" y="384469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EQUIP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>
            <a:stCxn id="47" idx="2"/>
            <a:endCxn id="52" idx="1"/>
          </p:cNvCxnSpPr>
          <p:nvPr/>
        </p:nvCxnSpPr>
        <p:spPr>
          <a:xfrm>
            <a:off x="6480212" y="4205186"/>
            <a:ext cx="756084" cy="215377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236296" y="4005064"/>
            <a:ext cx="172819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선택된 아이템 개별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장비하기 추가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사물함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시에는 귀속 버튼으로 교체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장착 아이템 더블 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하거나 장비하기 버튼 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시에 장비 해제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43608" y="2708920"/>
            <a:ext cx="648072" cy="50405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259632" y="3212976"/>
            <a:ext cx="72008" cy="1944216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4932040" y="3775899"/>
            <a:ext cx="288032" cy="2880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L 도형 57"/>
          <p:cNvSpPr/>
          <p:nvPr/>
        </p:nvSpPr>
        <p:spPr>
          <a:xfrm rot="2497858">
            <a:off x="4581025" y="3808657"/>
            <a:ext cx="227858" cy="22785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L 도형 58"/>
          <p:cNvSpPr/>
          <p:nvPr/>
        </p:nvSpPr>
        <p:spPr>
          <a:xfrm rot="2497858" flipH="1" flipV="1">
            <a:off x="5321389" y="3804934"/>
            <a:ext cx="225849" cy="22618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4888040" y="379586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1/7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499992" y="3717032"/>
            <a:ext cx="1152128" cy="43204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1" idx="2"/>
            <a:endCxn id="65" idx="0"/>
          </p:cNvCxnSpPr>
          <p:nvPr/>
        </p:nvCxnSpPr>
        <p:spPr>
          <a:xfrm>
            <a:off x="5076056" y="4149080"/>
            <a:ext cx="2772308" cy="108012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228184" y="5229200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현재창의 넘버링 추가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아이템은 한번에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개씩 볼 수 있으며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화살표로 이동 가능</a:t>
            </a:r>
            <a:r>
              <a:rPr lang="en-US" altLang="ko-KR" sz="800" dirty="0" smtClean="0"/>
              <a:t>.</a:t>
            </a:r>
            <a:endParaRPr lang="ko-KR" altLang="en-US" sz="800" dirty="0" smtClean="0"/>
          </a:p>
        </p:txBody>
      </p:sp>
      <p:sp>
        <p:nvSpPr>
          <p:cNvPr id="68" name="직사각형 67"/>
          <p:cNvSpPr/>
          <p:nvPr/>
        </p:nvSpPr>
        <p:spPr>
          <a:xfrm>
            <a:off x="3651798" y="3148919"/>
            <a:ext cx="936104" cy="216024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stCxn id="68" idx="0"/>
          </p:cNvCxnSpPr>
          <p:nvPr/>
        </p:nvCxnSpPr>
        <p:spPr>
          <a:xfrm flipV="1">
            <a:off x="4119850" y="1628800"/>
            <a:ext cx="3044438" cy="152011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67544" y="1772816"/>
            <a:ext cx="864096" cy="72008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12788" y="181594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TEAM CREATE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220072" y="1268760"/>
            <a:ext cx="792088" cy="342788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95536" y="692696"/>
            <a:ext cx="1656184" cy="4320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33040" y="718574"/>
            <a:ext cx="161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INVENTORY</a:t>
            </a:r>
            <a:endParaRPr lang="ko-KR" altLang="en-US" b="1" dirty="0"/>
          </a:p>
        </p:txBody>
      </p:sp>
      <p:cxnSp>
        <p:nvCxnSpPr>
          <p:cNvPr id="51" name="직선 화살표 연결선 50"/>
          <p:cNvCxnSpPr>
            <a:stCxn id="79" idx="0"/>
            <a:endCxn id="67" idx="1"/>
          </p:cNvCxnSpPr>
          <p:nvPr/>
        </p:nvCxnSpPr>
        <p:spPr>
          <a:xfrm flipV="1">
            <a:off x="6402578" y="477054"/>
            <a:ext cx="977734" cy="820584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66" idx="1"/>
          </p:cNvCxnSpPr>
          <p:nvPr/>
        </p:nvCxnSpPr>
        <p:spPr>
          <a:xfrm>
            <a:off x="1331640" y="2060848"/>
            <a:ext cx="2592288" cy="3583851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923928" y="5229200"/>
            <a:ext cx="223224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팀 편성 모드로 진입 버튼 추가 요망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팀편성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모드로 진입 시 현 화면에 노출 된 캐릭터로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팀셋팅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모드에서 반영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800" b="1" strike="sngStrike" dirty="0" smtClean="0">
                <a:solidFill>
                  <a:srgbClr val="FF0000"/>
                </a:solidFill>
                <a:sym typeface="Wingdings" pitchFamily="2" charset="2"/>
              </a:rPr>
              <a:t>라이선스 적용 시에 팀 </a:t>
            </a:r>
            <a:r>
              <a:rPr lang="ko-KR" altLang="en-US" sz="800" b="1" strike="sngStrike" dirty="0" err="1" smtClean="0">
                <a:solidFill>
                  <a:srgbClr val="FF0000"/>
                </a:solidFill>
                <a:sym typeface="Wingdings" pitchFamily="2" charset="2"/>
              </a:rPr>
              <a:t>셋팅</a:t>
            </a:r>
            <a:r>
              <a:rPr lang="ko-KR" altLang="en-US" sz="800" b="1" strike="sngStrike" dirty="0" smtClean="0">
                <a:solidFill>
                  <a:srgbClr val="FF0000"/>
                </a:solidFill>
                <a:sym typeface="Wingdings" pitchFamily="2" charset="2"/>
              </a:rPr>
              <a:t> 아이콘을 </a:t>
            </a:r>
            <a:r>
              <a:rPr lang="en-US" altLang="ko-KR" sz="800" b="1" strike="sngStrike" dirty="0" smtClean="0">
                <a:solidFill>
                  <a:srgbClr val="FF0000"/>
                </a:solidFill>
                <a:sym typeface="Wingdings" pitchFamily="2" charset="2"/>
              </a:rPr>
              <a:t>HOME</a:t>
            </a:r>
            <a:r>
              <a:rPr lang="ko-KR" altLang="en-US" sz="800" b="1" strike="sngStrike" dirty="0" smtClean="0">
                <a:solidFill>
                  <a:srgbClr val="FF0000"/>
                </a:solidFill>
                <a:sym typeface="Wingdings" pitchFamily="2" charset="2"/>
              </a:rPr>
              <a:t>아이콘 근처로 이동하고 현 섹션에 선수카드 노출 </a:t>
            </a:r>
            <a:r>
              <a:rPr lang="en-US" altLang="ko-KR" sz="800" b="1" strike="sngStrike" dirty="0" smtClean="0">
                <a:solidFill>
                  <a:srgbClr val="FF0000"/>
                </a:solidFill>
              </a:rPr>
              <a:t>)</a:t>
            </a:r>
            <a:r>
              <a:rPr lang="ko-KR" altLang="en-US" sz="800" b="1" strike="sngStrike" dirty="0" smtClean="0">
                <a:solidFill>
                  <a:srgbClr val="FF0000"/>
                </a:solidFill>
              </a:rPr>
              <a:t> </a:t>
            </a:r>
            <a:endParaRPr lang="ko-KR" altLang="en-US" sz="800" b="1" strike="sngStrike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380312" y="0"/>
            <a:ext cx="1763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구매한 아이템이 귀속 되기 전 </a:t>
            </a:r>
            <a:r>
              <a:rPr lang="en-US" altLang="ko-KR" sz="800" dirty="0" smtClean="0">
                <a:solidFill>
                  <a:srgbClr val="FF0000"/>
                </a:solidFill>
              </a:rPr>
              <a:t>VIEW</a:t>
            </a:r>
            <a:r>
              <a:rPr lang="ko-KR" altLang="en-US" sz="800" dirty="0" smtClean="0">
                <a:solidFill>
                  <a:srgbClr val="FF0000"/>
                </a:solidFill>
              </a:rPr>
              <a:t>되는 섹션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섹션 진입하여 아이템 </a:t>
            </a:r>
            <a:r>
              <a:rPr lang="en-US" altLang="ko-KR" sz="800" dirty="0" smtClean="0">
                <a:solidFill>
                  <a:srgbClr val="FF0000"/>
                </a:solidFill>
              </a:rPr>
              <a:t>TAP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(000</a:t>
            </a:r>
            <a:r>
              <a:rPr lang="ko-KR" altLang="en-US" sz="800" dirty="0" smtClean="0">
                <a:solidFill>
                  <a:srgbClr val="FF0000"/>
                </a:solidFill>
              </a:rPr>
              <a:t>아이템이 </a:t>
            </a:r>
            <a:r>
              <a:rPr lang="en-US" altLang="ko-KR" sz="800" dirty="0" smtClean="0">
                <a:solidFill>
                  <a:srgbClr val="FF0000"/>
                </a:solidFill>
              </a:rPr>
              <a:t>000</a:t>
            </a:r>
            <a:r>
              <a:rPr lang="ko-KR" altLang="en-US" sz="800" dirty="0" smtClean="0">
                <a:solidFill>
                  <a:srgbClr val="FF0000"/>
                </a:solidFill>
              </a:rPr>
              <a:t>에게 귀속 됩니다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 </a:t>
            </a:r>
            <a:r>
              <a:rPr lang="ko-KR" altLang="en-US" sz="800" dirty="0" smtClean="0">
                <a:solidFill>
                  <a:srgbClr val="FF0000"/>
                </a:solidFill>
              </a:rPr>
              <a:t>수락 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?)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191672" y="5661248"/>
            <a:ext cx="29523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dirty="0" smtClean="0">
                <a:solidFill>
                  <a:prstClr val="black"/>
                </a:solidFill>
              </a:rPr>
              <a:t>(</a:t>
            </a:r>
            <a:r>
              <a:rPr lang="ko-KR" altLang="en-US" sz="800" dirty="0" err="1" smtClean="0">
                <a:solidFill>
                  <a:prstClr val="black"/>
                </a:solidFill>
              </a:rPr>
              <a:t>인벤토리</a:t>
            </a:r>
            <a:r>
              <a:rPr lang="ko-KR" altLang="en-US" sz="800" dirty="0" smtClean="0">
                <a:solidFill>
                  <a:prstClr val="black"/>
                </a:solidFill>
              </a:rPr>
              <a:t> 창에서도 선수 변경 가능하며</a:t>
            </a:r>
            <a:r>
              <a:rPr lang="en-US" altLang="ko-KR" sz="800" dirty="0" smtClean="0">
                <a:solidFill>
                  <a:prstClr val="black"/>
                </a:solidFill>
              </a:rPr>
              <a:t>, </a:t>
            </a:r>
            <a:r>
              <a:rPr lang="ko-KR" altLang="en-US" sz="800" dirty="0" err="1" smtClean="0">
                <a:solidFill>
                  <a:prstClr val="black"/>
                </a:solidFill>
              </a:rPr>
              <a:t>인벤토리</a:t>
            </a:r>
            <a:r>
              <a:rPr lang="ko-KR" altLang="en-US" sz="800" dirty="0" smtClean="0">
                <a:solidFill>
                  <a:prstClr val="black"/>
                </a:solidFill>
              </a:rPr>
              <a:t> 창에서 변경된 선수는 </a:t>
            </a:r>
            <a:r>
              <a:rPr lang="en-US" altLang="ko-KR" sz="800" dirty="0" smtClean="0">
                <a:solidFill>
                  <a:prstClr val="black"/>
                </a:solidFill>
              </a:rPr>
              <a:t>TEAM </a:t>
            </a:r>
            <a:r>
              <a:rPr lang="ko-KR" altLang="en-US" sz="800" dirty="0" err="1" smtClean="0">
                <a:solidFill>
                  <a:prstClr val="black"/>
                </a:solidFill>
              </a:rPr>
              <a:t>셋팅</a:t>
            </a:r>
            <a:r>
              <a:rPr lang="ko-KR" altLang="en-US" sz="800" dirty="0" smtClean="0">
                <a:solidFill>
                  <a:prstClr val="black"/>
                </a:solidFill>
              </a:rPr>
              <a:t> 창에서도 적용됨</a:t>
            </a:r>
            <a:r>
              <a:rPr lang="en-US" altLang="ko-KR" sz="800" dirty="0" smtClean="0">
                <a:solidFill>
                  <a:prstClr val="black"/>
                </a:solidFill>
              </a:rPr>
              <a:t>.)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prstClr val="black"/>
              </a:solidFill>
            </a:endParaRPr>
          </a:p>
          <a:p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3563888" y="4105874"/>
            <a:ext cx="576064" cy="40324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stCxn id="64" idx="2"/>
            <a:endCxn id="55" idx="0"/>
          </p:cNvCxnSpPr>
          <p:nvPr/>
        </p:nvCxnSpPr>
        <p:spPr>
          <a:xfrm>
            <a:off x="3851920" y="4509119"/>
            <a:ext cx="3815916" cy="115212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rot="19210236">
            <a:off x="5868144" y="2636912"/>
            <a:ext cx="86409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EQUIP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>
            <a:stCxn id="73" idx="2"/>
          </p:cNvCxnSpPr>
          <p:nvPr/>
        </p:nvCxnSpPr>
        <p:spPr>
          <a:xfrm>
            <a:off x="6418471" y="2963393"/>
            <a:ext cx="745817" cy="24958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236296" y="306896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장비 완료된 아이템의 표시 추가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624270" y="1268760"/>
            <a:ext cx="754584" cy="3427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670400" y="129763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 장 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78854" y="1268760"/>
            <a:ext cx="841218" cy="342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4480673" y="1301020"/>
            <a:ext cx="601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강 화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032412" y="1268760"/>
            <a:ext cx="754584" cy="34278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6078542" y="129763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사물함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326584" y="1314890"/>
            <a:ext cx="601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소 모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107504" y="5088052"/>
          <a:ext cx="1584176" cy="59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</a:tblGrid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출력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EQUIP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00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00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4211960" y="616530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FF0000"/>
                </a:solidFill>
              </a:rPr>
              <a:t>능력치</a:t>
            </a:r>
            <a:r>
              <a:rPr lang="ko-KR" altLang="en-US" sz="800" dirty="0" smtClean="0">
                <a:solidFill>
                  <a:srgbClr val="FF0000"/>
                </a:solidFill>
              </a:rPr>
              <a:t> 카운트 방법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각 섹션마다 선택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입어보기 누르지 않고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한 아이템의 총합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능력치가</a:t>
            </a:r>
            <a:r>
              <a:rPr lang="ko-KR" altLang="en-US" sz="800" dirty="0" smtClean="0">
                <a:solidFill>
                  <a:srgbClr val="FF0000"/>
                </a:solidFill>
              </a:rPr>
              <a:t> 기본으로 </a:t>
            </a:r>
            <a:r>
              <a:rPr lang="en-US" altLang="ko-KR" sz="800" dirty="0" smtClean="0">
                <a:solidFill>
                  <a:srgbClr val="FF0000"/>
                </a:solidFill>
              </a:rPr>
              <a:t>VIEW</a:t>
            </a:r>
            <a:r>
              <a:rPr lang="ko-KR" altLang="en-US" sz="800" dirty="0" smtClean="0">
                <a:solidFill>
                  <a:srgbClr val="FF0000"/>
                </a:solidFill>
              </a:rPr>
              <a:t>되는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능력치에</a:t>
            </a:r>
            <a:r>
              <a:rPr lang="ko-KR" altLang="en-US" sz="800" dirty="0" smtClean="0">
                <a:solidFill>
                  <a:srgbClr val="FF0000"/>
                </a:solidFill>
              </a:rPr>
              <a:t> 합해짐</a:t>
            </a:r>
            <a:endParaRPr lang="ko-KR" altLang="en-US" sz="800" dirty="0" smtClean="0"/>
          </a:p>
        </p:txBody>
      </p:sp>
      <p:sp>
        <p:nvSpPr>
          <p:cNvPr id="98" name="TextBox 97"/>
          <p:cNvSpPr txBox="1"/>
          <p:nvPr/>
        </p:nvSpPr>
        <p:spPr>
          <a:xfrm>
            <a:off x="107504" y="5736124"/>
            <a:ext cx="158417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아이템이 없을 경우 출력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현장비</a:t>
            </a:r>
            <a:r>
              <a:rPr lang="ko-KR" altLang="en-US" sz="800" dirty="0" smtClean="0">
                <a:solidFill>
                  <a:srgbClr val="FF0000"/>
                </a:solidFill>
              </a:rPr>
              <a:t> 기준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800" dirty="0" err="1" smtClean="0">
                <a:solidFill>
                  <a:srgbClr val="FF0000"/>
                </a:solidFill>
              </a:rPr>
              <a:t>힌색으로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763688" y="5085184"/>
          <a:ext cx="2016224" cy="59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224136"/>
              </a:tblGrid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출력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EQUIP</a:t>
                      </a:r>
                      <a:r>
                        <a:rPr lang="ko-KR" altLang="en-US" sz="800" dirty="0" smtClean="0"/>
                        <a:t>의 총합 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00B050"/>
                          </a:solidFill>
                        </a:rPr>
                        <a:t>124</a:t>
                      </a:r>
                      <a:endParaRPr lang="ko-KR" altLang="en-US"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00B0F0"/>
                          </a:solidFill>
                        </a:rPr>
                        <a:t>+34</a:t>
                      </a:r>
                      <a:endParaRPr lang="ko-KR" altLang="en-US" sz="800" b="1" dirty="0">
                        <a:solidFill>
                          <a:srgbClr val="00B0F0"/>
                        </a:solidFill>
                      </a:endParaRPr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</a:rPr>
                        <a:t>-21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714" marR="48714" marT="24357" marB="24357"/>
                </a:tc>
              </a:tr>
            </a:tbl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1772688" y="5637874"/>
            <a:ext cx="207923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출력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EQUIP</a:t>
            </a:r>
            <a:r>
              <a:rPr lang="ko-KR" altLang="en-US" sz="800" dirty="0" smtClean="0">
                <a:solidFill>
                  <a:srgbClr val="FF0000"/>
                </a:solidFill>
              </a:rPr>
              <a:t> 총합의 값을 더한 값으로 대체되며 녹색으로 표기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총합이 마이너스 일 경우 빨간색으로 표기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EQUIP</a:t>
            </a:r>
            <a:r>
              <a:rPr lang="ko-KR" altLang="en-US" sz="800" dirty="0" smtClean="0">
                <a:solidFill>
                  <a:srgbClr val="FF0000"/>
                </a:solidFill>
              </a:rPr>
              <a:t> 총합의 값은 각 섹션 별 선택 아이템과 장비 아이템의 </a:t>
            </a:r>
            <a:r>
              <a:rPr lang="en-US" altLang="ko-KR" sz="800" dirty="0" smtClean="0">
                <a:solidFill>
                  <a:srgbClr val="FF0000"/>
                </a:solidFill>
              </a:rPr>
              <a:t>+-</a:t>
            </a:r>
            <a:r>
              <a:rPr lang="ko-KR" altLang="en-US" sz="800" dirty="0" smtClean="0">
                <a:solidFill>
                  <a:srgbClr val="FF0000"/>
                </a:solidFill>
              </a:rPr>
              <a:t>오차의 총합의 값을 파란색으로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총합이 마이너스일 경우 빨간색으로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07504" y="6237312"/>
            <a:ext cx="1584176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EQUIP</a:t>
            </a:r>
            <a:r>
              <a:rPr lang="ko-KR" altLang="en-US" sz="800" dirty="0" smtClean="0">
                <a:solidFill>
                  <a:srgbClr val="FF0000"/>
                </a:solidFill>
              </a:rPr>
              <a:t> 총합의 값은 같은 섹션에 동종 장비와의 </a:t>
            </a:r>
            <a:r>
              <a:rPr lang="en-US" altLang="ko-KR" sz="800" dirty="0" smtClean="0">
                <a:solidFill>
                  <a:srgbClr val="FF0000"/>
                </a:solidFill>
              </a:rPr>
              <a:t>+-</a:t>
            </a:r>
            <a:r>
              <a:rPr lang="ko-KR" altLang="en-US" sz="800" dirty="0" smtClean="0">
                <a:solidFill>
                  <a:srgbClr val="FF0000"/>
                </a:solidFill>
              </a:rPr>
              <a:t>값으로 </a:t>
            </a:r>
            <a:r>
              <a:rPr lang="ko-KR" altLang="en-US" sz="800" dirty="0" smtClean="0">
                <a:solidFill>
                  <a:srgbClr val="FF0000"/>
                </a:solidFill>
              </a:rPr>
              <a:t>연산</a:t>
            </a:r>
            <a:r>
              <a:rPr lang="en-US" altLang="ko-KR" sz="800" dirty="0" smtClean="0">
                <a:solidFill>
                  <a:srgbClr val="00B0F0"/>
                </a:solidFill>
              </a:rPr>
              <a:t>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5724128" y="3775552"/>
            <a:ext cx="432048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5667892" y="3797497"/>
            <a:ext cx="63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  ALL</a:t>
            </a:r>
          </a:p>
          <a:p>
            <a:r>
              <a:rPr lang="en-US" altLang="ko-KR" sz="1000" b="1" dirty="0" smtClean="0">
                <a:solidFill>
                  <a:schemeClr val="bg1"/>
                </a:solidFill>
              </a:rPr>
              <a:t>CLEAR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3" name="직선 화살표 연결선 112"/>
          <p:cNvCxnSpPr>
            <a:stCxn id="112" idx="0"/>
            <a:endCxn id="116" idx="1"/>
          </p:cNvCxnSpPr>
          <p:nvPr/>
        </p:nvCxnSpPr>
        <p:spPr>
          <a:xfrm flipV="1">
            <a:off x="5984042" y="3721388"/>
            <a:ext cx="1180246" cy="76109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7164288" y="3429000"/>
            <a:ext cx="180020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ALL CLEAR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인벤토리에서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EQUIP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하지 않고 적용만 한 아이템 모두 벗기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0" y="5013176"/>
            <a:ext cx="3851920" cy="184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24949"/>
            <a:ext cx="6408712" cy="4272475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3563888" y="2163216"/>
            <a:ext cx="1152128" cy="1512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07814" y="1751682"/>
            <a:ext cx="288032" cy="8640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67705" y="1690307"/>
            <a:ext cx="144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W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288" y="332656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선택된 아이템의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체형별</a:t>
            </a:r>
            <a:r>
              <a:rPr lang="ko-KR" altLang="en-US" sz="800" dirty="0" smtClean="0">
                <a:solidFill>
                  <a:srgbClr val="FF0000"/>
                </a:solidFill>
              </a:rPr>
              <a:t> 보기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남성전용 아이템일 경우 </a:t>
            </a:r>
            <a:r>
              <a:rPr lang="en-US" altLang="ko-KR" sz="800" dirty="0" smtClean="0"/>
              <a:t>W</a:t>
            </a:r>
            <a:r>
              <a:rPr lang="ko-KR" altLang="en-US" sz="800" dirty="0" smtClean="0"/>
              <a:t>비활성화 여성 전용 아이템일 경우 </a:t>
            </a:r>
            <a:r>
              <a:rPr lang="en-US" altLang="ko-KR" sz="800" dirty="0" smtClean="0"/>
              <a:t>L,R,S </a:t>
            </a:r>
            <a:r>
              <a:rPr lang="ko-KR" altLang="en-US" sz="800" dirty="0" smtClean="0"/>
              <a:t>비활성화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cxnSp>
        <p:nvCxnSpPr>
          <p:cNvPr id="13" name="직선 화살표 연결선 12"/>
          <p:cNvCxnSpPr>
            <a:stCxn id="7" idx="3"/>
            <a:endCxn id="12" idx="1"/>
          </p:cNvCxnSpPr>
          <p:nvPr/>
        </p:nvCxnSpPr>
        <p:spPr>
          <a:xfrm flipV="1">
            <a:off x="1795846" y="748155"/>
            <a:ext cx="5368442" cy="143557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950236" y="1114995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86340" y="1114995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139952" y="2878940"/>
            <a:ext cx="3096344" cy="55006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64288" y="3212976"/>
            <a:ext cx="1440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여러 섹션에서 선택된 아이템은 모두 좌측 캐릭터에 반영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/>
              <a:t>아이템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바로 입어보기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고정 되어있는 </a:t>
            </a:r>
            <a:r>
              <a:rPr lang="en-US" altLang="ko-KR" sz="800" dirty="0" smtClean="0"/>
              <a:t>TEXT </a:t>
            </a:r>
            <a:r>
              <a:rPr lang="ko-KR" altLang="en-US" sz="800" dirty="0" smtClean="0"/>
              <a:t>자동 우로 스크롤 되며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설명 노출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다른 아이템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다시 고정 </a:t>
            </a:r>
            <a:r>
              <a:rPr lang="en-US" altLang="ko-KR" sz="800" dirty="0" smtClean="0"/>
              <a:t>TEXT</a:t>
            </a:r>
            <a:r>
              <a:rPr lang="ko-KR" altLang="en-US" sz="800" dirty="0" smtClean="0"/>
              <a:t>노출</a:t>
            </a:r>
            <a:r>
              <a:rPr lang="en-US" altLang="ko-KR" sz="800" dirty="0" smtClean="0"/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/>
              <a:t>한번 선택된 아이템은 해당 섹션에서 깜박깜박 효과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</p:txBody>
      </p:sp>
      <p:cxnSp>
        <p:nvCxnSpPr>
          <p:cNvPr id="24" name="직선 연결선 23"/>
          <p:cNvCxnSpPr/>
          <p:nvPr/>
        </p:nvCxnSpPr>
        <p:spPr>
          <a:xfrm>
            <a:off x="2500119" y="2152583"/>
            <a:ext cx="3584049" cy="106039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716016" y="3140968"/>
            <a:ext cx="2520280" cy="19442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92225" y="115510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타 자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33175" y="115510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투 수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>
            <a:stCxn id="18" idx="0"/>
          </p:cNvCxnSpPr>
          <p:nvPr/>
        </p:nvCxnSpPr>
        <p:spPr>
          <a:xfrm flipV="1">
            <a:off x="2130256" y="332656"/>
            <a:ext cx="569536" cy="782339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9" idx="0"/>
          </p:cNvCxnSpPr>
          <p:nvPr/>
        </p:nvCxnSpPr>
        <p:spPr>
          <a:xfrm flipH="1" flipV="1">
            <a:off x="2555776" y="548680"/>
            <a:ext cx="510584" cy="56631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47947" y="1478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타자와 투수 버튼 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- </a:t>
            </a:r>
            <a:r>
              <a:rPr lang="ko-KR" altLang="en-US" sz="800" dirty="0" smtClean="0">
                <a:solidFill>
                  <a:srgbClr val="FF0000"/>
                </a:solidFill>
              </a:rPr>
              <a:t>한쪽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선택시</a:t>
            </a:r>
            <a:r>
              <a:rPr lang="ko-KR" altLang="en-US" sz="800" dirty="0" smtClean="0">
                <a:solidFill>
                  <a:srgbClr val="FF0000"/>
                </a:solidFill>
              </a:rPr>
              <a:t> 한쪽은 비활성화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-</a:t>
            </a:r>
          </a:p>
          <a:p>
            <a:r>
              <a:rPr lang="ko-KR" altLang="en-US" sz="800" dirty="0" smtClean="0"/>
              <a:t>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보유 선수 중 가장 높은 레벨 자동 선택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체형 별 보유 캐릭터 없을 시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해당 기본 캐릭터 노출</a:t>
            </a:r>
            <a:r>
              <a:rPr lang="en-US" altLang="ko-KR" sz="800" dirty="0" smtClean="0"/>
              <a:t>)</a:t>
            </a:r>
          </a:p>
          <a:p>
            <a:r>
              <a:rPr lang="ko-KR" altLang="en-US" sz="800" dirty="0" smtClean="0"/>
              <a:t>선택 가능 </a:t>
            </a:r>
            <a:r>
              <a:rPr lang="en-US" altLang="ko-KR" sz="800" dirty="0" smtClean="0"/>
              <a:t>–(</a:t>
            </a:r>
            <a:r>
              <a:rPr lang="ko-KR" altLang="en-US" sz="800" dirty="0" smtClean="0"/>
              <a:t>첫 </a:t>
            </a:r>
            <a:r>
              <a:rPr lang="en-US" altLang="ko-KR" sz="800" dirty="0" smtClean="0"/>
              <a:t>VIEW </a:t>
            </a:r>
            <a:r>
              <a:rPr lang="ko-KR" altLang="en-US" sz="800" dirty="0" smtClean="0"/>
              <a:t>화면 우선순위 </a:t>
            </a:r>
            <a:r>
              <a:rPr lang="en-US" altLang="ko-KR" sz="800" dirty="0" smtClean="0"/>
              <a:t>1,</a:t>
            </a:r>
            <a:r>
              <a:rPr lang="ko-KR" altLang="en-US" sz="800" dirty="0" smtClean="0"/>
              <a:t>보통체형</a:t>
            </a:r>
            <a:r>
              <a:rPr lang="en-US" altLang="ko-KR" sz="800" dirty="0" smtClean="0"/>
              <a:t>, 2, </a:t>
            </a:r>
            <a:r>
              <a:rPr lang="ko-KR" altLang="en-US" sz="800" dirty="0" err="1" smtClean="0"/>
              <a:t>높은레벨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3, </a:t>
            </a:r>
            <a:r>
              <a:rPr lang="ko-KR" altLang="en-US" sz="800" dirty="0" smtClean="0"/>
              <a:t>타자</a:t>
            </a:r>
            <a:r>
              <a:rPr lang="en-US" altLang="ko-KR" sz="800" dirty="0" smtClean="0"/>
              <a:t>)</a:t>
            </a:r>
          </a:p>
          <a:p>
            <a:r>
              <a:rPr lang="ko-KR" altLang="en-US" sz="800" dirty="0" smtClean="0"/>
              <a:t>선택 시 </a:t>
            </a:r>
            <a:r>
              <a:rPr lang="en-US" altLang="ko-KR" sz="800" dirty="0" smtClean="0"/>
              <a:t>SHOP</a:t>
            </a:r>
            <a:r>
              <a:rPr lang="ko-KR" altLang="en-US" sz="800" dirty="0" smtClean="0"/>
              <a:t>의 아이템 섹션은 해당 아이템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투수아이템 </a:t>
            </a:r>
            <a:r>
              <a:rPr lang="en-US" altLang="ko-KR" sz="800" dirty="0" smtClean="0"/>
              <a:t>OR </a:t>
            </a:r>
            <a:r>
              <a:rPr lang="ko-KR" altLang="en-US" sz="800" dirty="0" smtClean="0"/>
              <a:t>타자아이템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투수 </a:t>
            </a:r>
            <a:r>
              <a:rPr lang="en-US" altLang="ko-KR" sz="800" dirty="0" smtClean="0"/>
              <a:t>OR </a:t>
            </a:r>
            <a:r>
              <a:rPr lang="ko-KR" altLang="en-US" sz="800" dirty="0" smtClean="0"/>
              <a:t>타자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으로 전환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7092280" y="5589240"/>
            <a:ext cx="194421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ALL CLEAR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(SHOP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에서 적용 된 아이템 모두 벗기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40" name="직선 화살표 연결선 39"/>
          <p:cNvCxnSpPr>
            <a:endCxn id="39" idx="1"/>
          </p:cNvCxnSpPr>
          <p:nvPr/>
        </p:nvCxnSpPr>
        <p:spPr>
          <a:xfrm>
            <a:off x="5940152" y="4149080"/>
            <a:ext cx="1152128" cy="167099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79512" y="11663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8. SHOP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sp>
        <p:nvSpPr>
          <p:cNvPr id="47" name="직사각형 46"/>
          <p:cNvSpPr/>
          <p:nvPr/>
        </p:nvSpPr>
        <p:spPr>
          <a:xfrm>
            <a:off x="6273346" y="3773138"/>
            <a:ext cx="432048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6257444" y="384469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BUY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>
            <a:stCxn id="47" idx="2"/>
            <a:endCxn id="52" idx="0"/>
          </p:cNvCxnSpPr>
          <p:nvPr/>
        </p:nvCxnSpPr>
        <p:spPr>
          <a:xfrm flipH="1">
            <a:off x="6156176" y="4205186"/>
            <a:ext cx="333194" cy="1024014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508104" y="5229200"/>
            <a:ext cx="1296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선택된 아이템 개별 구매하기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현 섹션에 선택 되어진 아이템만 구매 가능함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1043608" y="2708920"/>
            <a:ext cx="432048" cy="50405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331640" y="3212976"/>
            <a:ext cx="0" cy="187220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4932040" y="3775899"/>
            <a:ext cx="288032" cy="2880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L 도형 57"/>
          <p:cNvSpPr/>
          <p:nvPr/>
        </p:nvSpPr>
        <p:spPr>
          <a:xfrm rot="2497858">
            <a:off x="4581025" y="3808657"/>
            <a:ext cx="227858" cy="22785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L 도형 58"/>
          <p:cNvSpPr/>
          <p:nvPr/>
        </p:nvSpPr>
        <p:spPr>
          <a:xfrm rot="2497858" flipH="1" flipV="1">
            <a:off x="5321389" y="3804934"/>
            <a:ext cx="225849" cy="22618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4888040" y="379586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1/7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499992" y="3717032"/>
            <a:ext cx="1152128" cy="43204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1" idx="2"/>
            <a:endCxn id="65" idx="0"/>
          </p:cNvCxnSpPr>
          <p:nvPr/>
        </p:nvCxnSpPr>
        <p:spPr>
          <a:xfrm flipH="1">
            <a:off x="4788024" y="4149080"/>
            <a:ext cx="288032" cy="108012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995936" y="5229200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현재창의 넘버링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아이템은 한번에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개씩 볼 수 있으며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화살표로 이동 가능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3651798" y="3148919"/>
            <a:ext cx="936104" cy="216024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724128" y="3775552"/>
            <a:ext cx="432048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667892" y="3797497"/>
            <a:ext cx="63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  ALL</a:t>
            </a:r>
          </a:p>
          <a:p>
            <a:r>
              <a:rPr lang="en-US" altLang="ko-KR" sz="1000" b="1" dirty="0" smtClean="0">
                <a:solidFill>
                  <a:schemeClr val="bg1"/>
                </a:solidFill>
              </a:rPr>
              <a:t>CLEAR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393480" y="1268760"/>
            <a:ext cx="754584" cy="3427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439610" y="129763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 장 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148064" y="1268760"/>
            <a:ext cx="754584" cy="342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172249" y="1326898"/>
            <a:ext cx="817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bg1"/>
                </a:solidFill>
              </a:rPr>
              <a:t>강화</a:t>
            </a:r>
            <a:r>
              <a:rPr lang="en-US" altLang="ko-KR" sz="9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소모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940152" y="1268760"/>
            <a:ext cx="754584" cy="34278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986282" y="129763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사물함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/>
          <p:cNvCxnSpPr>
            <a:stCxn id="68" idx="2"/>
            <a:endCxn id="22" idx="1"/>
          </p:cNvCxnSpPr>
          <p:nvPr/>
        </p:nvCxnSpPr>
        <p:spPr>
          <a:xfrm>
            <a:off x="4119850" y="3364943"/>
            <a:ext cx="3044438" cy="100219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2" idx="3"/>
          </p:cNvCxnSpPr>
          <p:nvPr/>
        </p:nvCxnSpPr>
        <p:spPr>
          <a:xfrm>
            <a:off x="6694736" y="1440154"/>
            <a:ext cx="613568" cy="4463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236296" y="1340768"/>
            <a:ext cx="1440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선택된 아이템은 모두 자동으로 장바구니 이동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그림과 같이 아이템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선택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해제 가능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장바구니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UI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에서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고른 물건의 값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총합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이와 같이 노출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/>
          </a:p>
        </p:txBody>
      </p:sp>
      <p:pic>
        <p:nvPicPr>
          <p:cNvPr id="97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2" cstate="print"/>
          <a:srcRect l="49307" t="34442" r="33839" b="31850"/>
          <a:stretch>
            <a:fillRect/>
          </a:stretch>
        </p:blipFill>
        <p:spPr bwMode="auto">
          <a:xfrm>
            <a:off x="8280412" y="1700808"/>
            <a:ext cx="756084" cy="1008112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8575737" y="2006092"/>
            <a:ext cx="252028" cy="2520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 rot="19015015">
            <a:off x="8630783" y="2071075"/>
            <a:ext cx="47935" cy="16321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 rot="2889257">
            <a:off x="8733894" y="2048791"/>
            <a:ext cx="49548" cy="199087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6804248" y="1088740"/>
            <a:ext cx="432048" cy="1692188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7164288" y="1340768"/>
            <a:ext cx="1907704" cy="18722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/>
          <p:cNvCxnSpPr/>
          <p:nvPr/>
        </p:nvCxnSpPr>
        <p:spPr>
          <a:xfrm>
            <a:off x="1521786" y="1934084"/>
            <a:ext cx="2880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518918" y="2164118"/>
            <a:ext cx="2880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518786" y="2366132"/>
            <a:ext cx="2880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표 81"/>
          <p:cNvGraphicFramePr>
            <a:graphicFrameLocks noGrp="1"/>
          </p:cNvGraphicFramePr>
          <p:nvPr/>
        </p:nvGraphicFramePr>
        <p:xfrm>
          <a:off x="107504" y="5088052"/>
          <a:ext cx="1800200" cy="59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008112"/>
              </a:tblGrid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출력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선택 아이템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90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00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70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00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107504" y="5736124"/>
            <a:ext cx="158417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아이템이 없을 경우 출력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현장비</a:t>
            </a:r>
            <a:r>
              <a:rPr lang="ko-KR" altLang="en-US" sz="800" dirty="0" smtClean="0">
                <a:solidFill>
                  <a:srgbClr val="FF0000"/>
                </a:solidFill>
              </a:rPr>
              <a:t> 기준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800" dirty="0" err="1" smtClean="0">
                <a:solidFill>
                  <a:srgbClr val="FF0000"/>
                </a:solidFill>
              </a:rPr>
              <a:t>힌색으로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1979712" y="5085184"/>
          <a:ext cx="2016224" cy="59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224136"/>
              </a:tblGrid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출력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선택 아이템 총합 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00B050"/>
                          </a:solidFill>
                        </a:rPr>
                        <a:t>124</a:t>
                      </a:r>
                      <a:endParaRPr lang="ko-KR" altLang="en-US"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00B0F0"/>
                          </a:solidFill>
                        </a:rPr>
                        <a:t>+34</a:t>
                      </a:r>
                      <a:endParaRPr lang="ko-KR" altLang="en-US" sz="800" b="1" dirty="0">
                        <a:solidFill>
                          <a:srgbClr val="00B0F0"/>
                        </a:solidFill>
                      </a:endParaRPr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</a:rPr>
                        <a:t>-21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714" marR="48714" marT="24357" marB="24357"/>
                </a:tc>
              </a:tr>
            </a:tbl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1988712" y="5733124"/>
            <a:ext cx="200722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아이템의 총합의 값은 각 섹션 별 선택 아이템과 장비 아이템의 </a:t>
            </a:r>
            <a:r>
              <a:rPr lang="en-US" altLang="ko-KR" sz="800" dirty="0" smtClean="0">
                <a:solidFill>
                  <a:srgbClr val="FF0000"/>
                </a:solidFill>
              </a:rPr>
              <a:t>+</a:t>
            </a:r>
            <a:r>
              <a:rPr lang="ko-KR" altLang="en-US" sz="800" dirty="0" smtClean="0">
                <a:solidFill>
                  <a:srgbClr val="FF0000"/>
                </a:solidFill>
              </a:rPr>
              <a:t>오차의 총합의 값을 파란색으로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총합의 </a:t>
            </a:r>
            <a:r>
              <a:rPr lang="en-US" altLang="ko-KR" sz="800" dirty="0" smtClean="0">
                <a:solidFill>
                  <a:srgbClr val="FF0000"/>
                </a:solidFill>
              </a:rPr>
              <a:t>- </a:t>
            </a:r>
            <a:r>
              <a:rPr lang="ko-KR" altLang="en-US" sz="800" dirty="0" smtClean="0">
                <a:solidFill>
                  <a:srgbClr val="FF0000"/>
                </a:solidFill>
              </a:rPr>
              <a:t>오차의 값은 빨간색으로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pic>
        <p:nvPicPr>
          <p:cNvPr id="86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2" cstate="print"/>
          <a:srcRect l="54925" b="94210"/>
          <a:stretch>
            <a:fillRect/>
          </a:stretch>
        </p:blipFill>
        <p:spPr bwMode="auto">
          <a:xfrm>
            <a:off x="3923928" y="980728"/>
            <a:ext cx="2888704" cy="247395"/>
          </a:xfrm>
          <a:prstGeom prst="rect">
            <a:avLst/>
          </a:prstGeom>
          <a:noFill/>
        </p:spPr>
      </p:pic>
      <p:sp>
        <p:nvSpPr>
          <p:cNvPr id="101" name="직사각형 100"/>
          <p:cNvSpPr/>
          <p:nvPr/>
        </p:nvSpPr>
        <p:spPr>
          <a:xfrm>
            <a:off x="3923928" y="980728"/>
            <a:ext cx="2880320" cy="2160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107504" y="6237312"/>
            <a:ext cx="1584176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아이템의 총합의 값은 같은 섹션에 동종 장비와의 </a:t>
            </a:r>
            <a:r>
              <a:rPr lang="en-US" altLang="ko-KR" sz="800" dirty="0" smtClean="0">
                <a:solidFill>
                  <a:srgbClr val="FF0000"/>
                </a:solidFill>
              </a:rPr>
              <a:t>+-</a:t>
            </a:r>
            <a:r>
              <a:rPr lang="ko-KR" altLang="en-US" sz="800" dirty="0" smtClean="0">
                <a:solidFill>
                  <a:srgbClr val="FF0000"/>
                </a:solidFill>
              </a:rPr>
              <a:t>값으로 </a:t>
            </a:r>
            <a:r>
              <a:rPr lang="ko-KR" altLang="en-US" sz="800" dirty="0" smtClean="0">
                <a:solidFill>
                  <a:srgbClr val="FF0000"/>
                </a:solidFill>
              </a:rPr>
              <a:t>연산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652120" y="1000980"/>
            <a:ext cx="1008112" cy="178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4309846" y="1018232"/>
            <a:ext cx="86409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4741894" y="954850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600 -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89046" y="963476"/>
            <a:ext cx="129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12600 -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0" y="5013176"/>
            <a:ext cx="4067944" cy="184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 UPGRADE UI(1)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1026" name="Picture 2" descr="C:\Users\aura9369\Desktop\20120313_장은진\04_Upgra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692696"/>
            <a:ext cx="6264695" cy="4176464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572000" y="1484784"/>
            <a:ext cx="2228056" cy="230425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  <a:endCxn id="12" idx="1"/>
          </p:cNvCxnSpPr>
          <p:nvPr/>
        </p:nvCxnSpPr>
        <p:spPr>
          <a:xfrm flipV="1">
            <a:off x="5686028" y="491481"/>
            <a:ext cx="1478260" cy="99330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64288" y="2606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트레이너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장인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투수코치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장외활동 </a:t>
            </a:r>
            <a:r>
              <a:rPr lang="ko-KR" altLang="en-US" sz="800" dirty="0" err="1" smtClean="0"/>
              <a:t>으로</a:t>
            </a:r>
            <a:r>
              <a:rPr lang="ko-KR" altLang="en-US" sz="800" dirty="0" smtClean="0"/>
              <a:t> 각각 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trike="sngStrike" dirty="0" smtClean="0"/>
              <a:t>9. UPGRADE UI(2) </a:t>
            </a:r>
            <a:r>
              <a:rPr lang="ko-KR" altLang="en-US" b="1" strike="sngStrike" dirty="0" smtClean="0"/>
              <a:t>트레이너</a:t>
            </a:r>
            <a:r>
              <a:rPr lang="en-US" altLang="ko-KR" b="1" strike="sngStrike" dirty="0" smtClean="0"/>
              <a:t> </a:t>
            </a:r>
            <a:r>
              <a:rPr lang="ko-KR" altLang="en-US" b="1" strike="sngStrike" dirty="0" smtClean="0"/>
              <a:t>정리</a:t>
            </a:r>
            <a:endParaRPr lang="ko-KR" altLang="en-US" b="1" strike="sngStrike" dirty="0"/>
          </a:p>
        </p:txBody>
      </p:sp>
      <p:pic>
        <p:nvPicPr>
          <p:cNvPr id="1026" name="Picture 2" descr="C:\Users\aura9369\Desktop\20120313_장은진\04_Upgra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692696"/>
            <a:ext cx="6264695" cy="4176464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211960" y="1628800"/>
            <a:ext cx="2448272" cy="194421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  <a:endCxn id="12" idx="1"/>
          </p:cNvCxnSpPr>
          <p:nvPr/>
        </p:nvCxnSpPr>
        <p:spPr>
          <a:xfrm flipV="1">
            <a:off x="5436096" y="799257"/>
            <a:ext cx="1728192" cy="82954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64288" y="260648"/>
            <a:ext cx="144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트레이너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장인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투수코치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장외활동으로 각각 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해당 캐릭터의 가능한 아이콘 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불가능한 아이콘 비활성화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692696"/>
            <a:ext cx="1584176" cy="288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29891" y="645071"/>
            <a:ext cx="145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TRAINER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32040" y="1700808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41565" y="2185814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41565" y="2665487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41565" y="3140968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48064" y="1677566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스트레칭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150346" y="2176289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25M </a:t>
            </a:r>
            <a:r>
              <a:rPr lang="ko-KR" altLang="en-US" sz="1000" b="1" dirty="0" smtClean="0"/>
              <a:t>왕복</a:t>
            </a:r>
            <a:endParaRPr lang="ko-KR" altLang="en-US" sz="1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150346" y="265014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쉐도우</a:t>
            </a:r>
            <a:r>
              <a:rPr lang="ko-KR" altLang="en-US" sz="1000" b="1" dirty="0" smtClean="0"/>
              <a:t> 피칭</a:t>
            </a:r>
            <a:endParaRPr lang="ko-KR" altLang="en-US" sz="1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57589" y="3120296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티 배팅</a:t>
            </a:r>
            <a:endParaRPr lang="ko-KR" altLang="en-US" sz="1000" b="1" dirty="0"/>
          </a:p>
        </p:txBody>
      </p:sp>
      <p:sp>
        <p:nvSpPr>
          <p:cNvPr id="22" name="이등변 삼각형 21"/>
          <p:cNvSpPr/>
          <p:nvPr/>
        </p:nvSpPr>
        <p:spPr>
          <a:xfrm>
            <a:off x="5234930" y="1359818"/>
            <a:ext cx="648072" cy="144016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flipV="1">
            <a:off x="5220072" y="3717032"/>
            <a:ext cx="648072" cy="135632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32040" y="3645025"/>
            <a:ext cx="1215752" cy="288032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  <a:endCxn id="29" idx="1"/>
          </p:cNvCxnSpPr>
          <p:nvPr/>
        </p:nvCxnSpPr>
        <p:spPr>
          <a:xfrm flipV="1">
            <a:off x="6147792" y="3659833"/>
            <a:ext cx="800472" cy="12920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48264" y="3429000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트레이닝 종류 스크롤 가능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화살표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504" y="5373216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트레이너 이미지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총 </a:t>
            </a:r>
            <a:r>
              <a:rPr lang="en-US" altLang="ko-KR" sz="800" dirty="0" smtClean="0">
                <a:solidFill>
                  <a:srgbClr val="FF0000"/>
                </a:solidFill>
              </a:rPr>
              <a:t>6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좋</a:t>
            </a:r>
            <a:r>
              <a:rPr lang="ko-KR" altLang="en-US" sz="800" dirty="0" smtClean="0">
                <a:solidFill>
                  <a:srgbClr val="FF0000"/>
                </a:solidFill>
              </a:rPr>
              <a:t> 우측 선택에 따라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비활성화 목록 </a:t>
            </a:r>
            <a:r>
              <a:rPr lang="en-US" altLang="ko-KR" sz="800" dirty="0" smtClean="0">
                <a:solidFill>
                  <a:srgbClr val="FF0000"/>
                </a:solidFill>
              </a:rPr>
              <a:t>TAP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 검은색 실루엣만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5536" y="1196752"/>
            <a:ext cx="1944216" cy="288032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ura9369\Desktop\121.png"/>
          <p:cNvPicPr>
            <a:picLocks noChangeAspect="1" noChangeArrowheads="1"/>
          </p:cNvPicPr>
          <p:nvPr/>
        </p:nvPicPr>
        <p:blipFill>
          <a:blip r:embed="rId3" cstate="print"/>
          <a:srcRect l="10956" t="2103"/>
          <a:stretch>
            <a:fillRect/>
          </a:stretch>
        </p:blipFill>
        <p:spPr bwMode="auto">
          <a:xfrm>
            <a:off x="395536" y="1196752"/>
            <a:ext cx="2340868" cy="2909317"/>
          </a:xfrm>
          <a:prstGeom prst="rect">
            <a:avLst/>
          </a:prstGeom>
          <a:noFill/>
        </p:spPr>
      </p:pic>
      <p:sp>
        <p:nvSpPr>
          <p:cNvPr id="41" name="직사각형 40"/>
          <p:cNvSpPr/>
          <p:nvPr/>
        </p:nvSpPr>
        <p:spPr>
          <a:xfrm>
            <a:off x="2536933" y="1134045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73037" y="1134045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478922" y="117415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타 자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19872" y="117415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투 수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endCxn id="56" idx="1"/>
          </p:cNvCxnSpPr>
          <p:nvPr/>
        </p:nvCxnSpPr>
        <p:spPr>
          <a:xfrm flipV="1">
            <a:off x="2706320" y="357917"/>
            <a:ext cx="1577648" cy="76660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3642424" y="548680"/>
            <a:ext cx="209496" cy="5758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2052" idx="2"/>
            <a:endCxn id="37" idx="0"/>
          </p:cNvCxnSpPr>
          <p:nvPr/>
        </p:nvCxnSpPr>
        <p:spPr>
          <a:xfrm>
            <a:off x="1565970" y="4106069"/>
            <a:ext cx="449746" cy="1267147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283968" y="188640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투수 타자 선택 캐릭터 머리 좌우로 이동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63" name="모서리가 둥근 사각형 설명선 62"/>
          <p:cNvSpPr/>
          <p:nvPr/>
        </p:nvSpPr>
        <p:spPr>
          <a:xfrm rot="5400000">
            <a:off x="1853698" y="1538790"/>
            <a:ext cx="720080" cy="1044116"/>
          </a:xfrm>
          <a:prstGeom prst="wedgeRoundRectCallout">
            <a:avLst>
              <a:gd name="adj1" fmla="val -20833"/>
              <a:gd name="adj2" fmla="val 71753"/>
              <a:gd name="adj3" fmla="val 16667"/>
            </a:avLst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697013" y="1706141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스트레칭</a:t>
            </a:r>
            <a:r>
              <a:rPr lang="ko-KR" altLang="en-US" sz="800" b="1" dirty="0" smtClean="0"/>
              <a:t> 중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입니다</a:t>
            </a:r>
            <a:r>
              <a:rPr lang="en-US" altLang="ko-KR" sz="800" b="1" dirty="0" smtClean="0"/>
              <a:t>.</a:t>
            </a:r>
          </a:p>
          <a:p>
            <a:endParaRPr lang="en-US" altLang="ko-KR" sz="800" b="1" dirty="0" smtClean="0"/>
          </a:p>
          <a:p>
            <a:r>
              <a:rPr lang="en-US" altLang="ko-KR" sz="800" b="1" dirty="0" smtClean="0"/>
              <a:t>08</a:t>
            </a:r>
            <a:r>
              <a:rPr lang="ko-KR" altLang="en-US" sz="800" b="1" dirty="0" smtClean="0"/>
              <a:t>시간 </a:t>
            </a:r>
            <a:r>
              <a:rPr lang="en-US" altLang="ko-KR" sz="800" b="1" dirty="0" smtClean="0"/>
              <a:t>40</a:t>
            </a:r>
            <a:r>
              <a:rPr lang="ko-KR" altLang="en-US" sz="800" b="1" dirty="0" smtClean="0"/>
              <a:t>분 </a:t>
            </a:r>
            <a:r>
              <a:rPr lang="en-US" altLang="ko-KR" sz="800" b="1" dirty="0" smtClean="0"/>
              <a:t>23</a:t>
            </a:r>
            <a:r>
              <a:rPr lang="ko-KR" altLang="en-US" sz="800" b="1" dirty="0" smtClean="0"/>
              <a:t>초 남았습니다</a:t>
            </a:r>
            <a:r>
              <a:rPr lang="en-US" altLang="ko-KR" sz="800" b="1" dirty="0" smtClean="0"/>
              <a:t>.</a:t>
            </a:r>
            <a:r>
              <a:rPr lang="ko-KR" altLang="en-US" sz="800" b="1" dirty="0" smtClean="0"/>
              <a:t> </a:t>
            </a:r>
            <a:endParaRPr lang="ko-KR" altLang="en-US" sz="800" b="1" dirty="0"/>
          </a:p>
        </p:txBody>
      </p:sp>
      <p:cxnSp>
        <p:nvCxnSpPr>
          <p:cNvPr id="66" name="직선 화살표 연결선 65"/>
          <p:cNvCxnSpPr>
            <a:stCxn id="65" idx="2"/>
            <a:endCxn id="69" idx="1"/>
          </p:cNvCxnSpPr>
          <p:nvPr/>
        </p:nvCxnSpPr>
        <p:spPr>
          <a:xfrm>
            <a:off x="2237073" y="2414027"/>
            <a:ext cx="1830871" cy="337352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067944" y="4941168"/>
            <a:ext cx="331236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선택된 캐릭터의 상태 표시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EX) 1.  </a:t>
            </a:r>
            <a:r>
              <a:rPr lang="ko-KR" altLang="en-US" sz="800" dirty="0" smtClean="0"/>
              <a:t>훈련 스케줄이 없습니다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     2.  25M </a:t>
            </a:r>
            <a:r>
              <a:rPr lang="ko-KR" altLang="en-US" sz="800" dirty="0" smtClean="0"/>
              <a:t>왕복 중 입니다</a:t>
            </a:r>
            <a:r>
              <a:rPr lang="en-US" altLang="ko-KR" sz="800" dirty="0" smtClean="0"/>
              <a:t>. 12</a:t>
            </a:r>
            <a:r>
              <a:rPr lang="ko-KR" altLang="en-US" sz="800" dirty="0" smtClean="0"/>
              <a:t>시간 </a:t>
            </a:r>
            <a:r>
              <a:rPr lang="en-US" altLang="ko-KR" sz="800" dirty="0" smtClean="0"/>
              <a:t>21</a:t>
            </a:r>
            <a:r>
              <a:rPr lang="ko-KR" altLang="en-US" sz="800" dirty="0" smtClean="0"/>
              <a:t>분 </a:t>
            </a:r>
            <a:r>
              <a:rPr lang="en-US" altLang="ko-KR" sz="800" dirty="0" smtClean="0"/>
              <a:t>31</a:t>
            </a:r>
            <a:r>
              <a:rPr lang="ko-KR" altLang="en-US" sz="800" dirty="0" smtClean="0"/>
              <a:t>초 남았습니다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해당 캐릭터의 스케줄이 없을 경우 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초 출력 후 도움말 모드로 출력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EX) 1.  </a:t>
            </a:r>
            <a:r>
              <a:rPr lang="ko-KR" altLang="en-US" sz="800" dirty="0" smtClean="0"/>
              <a:t>꾸준한 훈련은 당신을 강하게 합니다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     2.  </a:t>
            </a:r>
            <a:r>
              <a:rPr lang="ko-KR" altLang="en-US" sz="800" dirty="0" smtClean="0"/>
              <a:t>트레이닝 시간은 아이템으로 단축 할 수 있습니다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우측 목록 </a:t>
            </a:r>
            <a:r>
              <a:rPr lang="en-US" altLang="ko-KR" sz="800" dirty="0" smtClean="0"/>
              <a:t>TAP </a:t>
            </a:r>
            <a:r>
              <a:rPr lang="ko-KR" altLang="en-US" sz="800" dirty="0" smtClean="0"/>
              <a:t>시에 목록의 해당 도움말 출력</a:t>
            </a:r>
            <a:endParaRPr lang="en-US" altLang="ko-KR" sz="800" dirty="0" smtClean="0"/>
          </a:p>
          <a:p>
            <a:r>
              <a:rPr lang="en-US" altLang="ko-KR" sz="800" dirty="0" smtClean="0"/>
              <a:t>EX) 1.  </a:t>
            </a:r>
            <a:r>
              <a:rPr lang="ko-KR" altLang="en-US" sz="800" dirty="0" err="1" smtClean="0"/>
              <a:t>스트레칭은</a:t>
            </a:r>
            <a:r>
              <a:rPr lang="ko-KR" altLang="en-US" sz="800" dirty="0" smtClean="0"/>
              <a:t>  </a:t>
            </a:r>
            <a:r>
              <a:rPr lang="en-US" altLang="ko-KR" sz="800" dirty="0" smtClean="0"/>
              <a:t>LV1</a:t>
            </a:r>
            <a:r>
              <a:rPr lang="ko-KR" altLang="en-US" sz="800" dirty="0" smtClean="0"/>
              <a:t>부터 가능하며</a:t>
            </a:r>
            <a:r>
              <a:rPr lang="en-US" altLang="ko-KR" sz="800" dirty="0" smtClean="0"/>
              <a:t>, 5</a:t>
            </a:r>
            <a:r>
              <a:rPr lang="ko-KR" altLang="en-US" sz="800" dirty="0" smtClean="0"/>
              <a:t>분 소요 됩니다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START </a:t>
            </a:r>
            <a:r>
              <a:rPr lang="ko-KR" altLang="en-US" sz="800" dirty="0" smtClean="0"/>
              <a:t>버튼 누르면 해당 트레이닝 </a:t>
            </a:r>
            <a:r>
              <a:rPr lang="en-US" altLang="ko-KR" sz="800" dirty="0" smtClean="0"/>
              <a:t>TEXT, </a:t>
            </a:r>
            <a:r>
              <a:rPr lang="ko-KR" altLang="en-US" sz="800" dirty="0" smtClean="0"/>
              <a:t>남은 시간 출력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76" name="직사각형 75"/>
          <p:cNvSpPr/>
          <p:nvPr/>
        </p:nvSpPr>
        <p:spPr>
          <a:xfrm>
            <a:off x="5176639" y="4024114"/>
            <a:ext cx="72008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175595" y="4048049"/>
            <a:ext cx="76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START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>
            <a:stCxn id="76" idx="3"/>
            <a:endCxn id="79" idx="1"/>
          </p:cNvCxnSpPr>
          <p:nvPr/>
        </p:nvCxnSpPr>
        <p:spPr>
          <a:xfrm>
            <a:off x="5896719" y="4204134"/>
            <a:ext cx="1051545" cy="210803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948264" y="3999438"/>
            <a:ext cx="2195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트레이닝 시작 버튼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활성화 비활성화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바짝효과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선택된 트레이닝이 있을 경우 빤짝 효과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선택된 트레이닝이 캐릭터의 조건과 맞지 </a:t>
            </a:r>
            <a:endParaRPr lang="en-US" altLang="ko-KR" sz="800" dirty="0" smtClean="0"/>
          </a:p>
          <a:p>
            <a:r>
              <a:rPr lang="ko-KR" altLang="en-US" sz="800" dirty="0" smtClean="0"/>
              <a:t>않으면 비활성화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맞으면 활성화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02221"/>
            <a:ext cx="6696744" cy="446449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 UPGRADE UI(3) </a:t>
            </a:r>
            <a:r>
              <a:rPr lang="ko-KR" altLang="en-US" b="1" dirty="0" smtClean="0"/>
              <a:t>장인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3923928" y="1700808"/>
            <a:ext cx="2880320" cy="50405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  <a:endCxn id="12" idx="1"/>
          </p:cNvCxnSpPr>
          <p:nvPr/>
        </p:nvCxnSpPr>
        <p:spPr>
          <a:xfrm flipV="1">
            <a:off x="5364088" y="532131"/>
            <a:ext cx="1656184" cy="116867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20272" y="116632"/>
            <a:ext cx="2195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타자 선택 시 타자</a:t>
            </a:r>
            <a:r>
              <a:rPr lang="en-US" altLang="ko-KR" sz="800" dirty="0" smtClean="0"/>
              <a:t> </a:t>
            </a:r>
            <a:r>
              <a:rPr lang="ko-KR" altLang="en-US" sz="800" dirty="0" err="1" smtClean="0"/>
              <a:t>메인아이템</a:t>
            </a:r>
            <a:r>
              <a:rPr lang="ko-KR" altLang="en-US" sz="800" dirty="0" smtClean="0"/>
              <a:t> 아이콘 출력</a:t>
            </a:r>
            <a:endParaRPr lang="en-US" altLang="ko-KR" sz="800" dirty="0" smtClean="0"/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배트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헬멧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장갑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신발</a:t>
            </a:r>
            <a:r>
              <a:rPr lang="en-US" altLang="ko-KR" sz="800" dirty="0" smtClean="0"/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/>
              <a:t>투수 선택 시 투수 </a:t>
            </a:r>
            <a:r>
              <a:rPr lang="ko-KR" altLang="en-US" sz="800" dirty="0" err="1" smtClean="0"/>
              <a:t>메인아이템</a:t>
            </a:r>
            <a:r>
              <a:rPr lang="ko-KR" altLang="en-US" sz="800" dirty="0" smtClean="0"/>
              <a:t> 아이콘 출력</a:t>
            </a:r>
            <a:endParaRPr lang="en-US" altLang="ko-KR" sz="800" dirty="0" smtClean="0"/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볼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모자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글러브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신발</a:t>
            </a:r>
            <a:r>
              <a:rPr lang="en-US" altLang="ko-KR" sz="800" dirty="0" smtClean="0"/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sp>
        <p:nvSpPr>
          <p:cNvPr id="8" name="직사각형 7"/>
          <p:cNvSpPr/>
          <p:nvPr/>
        </p:nvSpPr>
        <p:spPr>
          <a:xfrm>
            <a:off x="971600" y="692696"/>
            <a:ext cx="1584176" cy="288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07504" y="5373216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장인 이미지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공 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배트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모자와 헬멧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장갑과 글러브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신발 들고 있는 장인 이미지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후면 정보 및 이미지 삭제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5536" y="1532890"/>
            <a:ext cx="1743040" cy="2582282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ura9369\Desktop\1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84784"/>
            <a:ext cx="2356877" cy="2664296"/>
          </a:xfrm>
          <a:prstGeom prst="rect">
            <a:avLst/>
          </a:prstGeom>
          <a:noFill/>
        </p:spPr>
      </p:pic>
      <p:sp>
        <p:nvSpPr>
          <p:cNvPr id="41" name="직사각형 40"/>
          <p:cNvSpPr/>
          <p:nvPr/>
        </p:nvSpPr>
        <p:spPr>
          <a:xfrm>
            <a:off x="2032877" y="1234852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968981" y="1234852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974866" y="127496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타 자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15816" y="12749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투 수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1" idx="0"/>
            <a:endCxn id="56" idx="1"/>
          </p:cNvCxnSpPr>
          <p:nvPr/>
        </p:nvCxnSpPr>
        <p:spPr>
          <a:xfrm flipV="1">
            <a:off x="2212897" y="419473"/>
            <a:ext cx="2071071" cy="815379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42" idx="0"/>
          </p:cNvCxnSpPr>
          <p:nvPr/>
        </p:nvCxnSpPr>
        <p:spPr>
          <a:xfrm flipV="1">
            <a:off x="3149001" y="548680"/>
            <a:ext cx="702919" cy="68617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2052" idx="2"/>
            <a:endCxn id="37" idx="0"/>
          </p:cNvCxnSpPr>
          <p:nvPr/>
        </p:nvCxnSpPr>
        <p:spPr>
          <a:xfrm flipH="1">
            <a:off x="1043608" y="4149080"/>
            <a:ext cx="458359" cy="1224136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283968" y="188640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투수 타자 선택 캐릭터 머리 좌우로 이동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839568" y="3927142"/>
            <a:ext cx="1123553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895675" y="3966269"/>
            <a:ext cx="119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UPGRADE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>
            <a:stCxn id="33" idx="3"/>
            <a:endCxn id="39" idx="1"/>
          </p:cNvCxnSpPr>
          <p:nvPr/>
        </p:nvCxnSpPr>
        <p:spPr>
          <a:xfrm>
            <a:off x="6963121" y="4107162"/>
            <a:ext cx="164655" cy="827909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127776" y="4581128"/>
            <a:ext cx="201622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선택 아이템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UPGRADE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버튼 추가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버튼 누르면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(POP UP UI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에서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따로 설명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58" name="모서리가 둥근 사각형 설명선 57"/>
          <p:cNvSpPr/>
          <p:nvPr/>
        </p:nvSpPr>
        <p:spPr>
          <a:xfrm rot="5400000">
            <a:off x="1992381" y="1754814"/>
            <a:ext cx="720080" cy="1044116"/>
          </a:xfrm>
          <a:prstGeom prst="wedgeRoundRectCallout">
            <a:avLst>
              <a:gd name="adj1" fmla="val -20833"/>
              <a:gd name="adj2" fmla="val 71753"/>
              <a:gd name="adj3" fmla="val 16667"/>
            </a:avLst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835696" y="1922165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C</a:t>
            </a:r>
            <a:r>
              <a:rPr lang="ko-KR" altLang="en-US" sz="800" b="1" dirty="0" smtClean="0"/>
              <a:t>급 배트는</a:t>
            </a:r>
            <a:endParaRPr lang="en-US" altLang="ko-KR" sz="800" b="1" dirty="0" smtClean="0"/>
          </a:p>
          <a:p>
            <a:endParaRPr lang="en-US" altLang="ko-KR" sz="800" b="1" dirty="0" smtClean="0"/>
          </a:p>
          <a:p>
            <a:endParaRPr lang="en-US" altLang="ko-KR" sz="800" b="1" dirty="0" smtClean="0"/>
          </a:p>
          <a:p>
            <a:r>
              <a:rPr lang="en-US" altLang="ko-KR" sz="800" b="1" dirty="0" smtClean="0"/>
              <a:t>08</a:t>
            </a:r>
            <a:r>
              <a:rPr lang="ko-KR" altLang="en-US" sz="800" b="1" dirty="0" smtClean="0"/>
              <a:t>시간 </a:t>
            </a:r>
            <a:r>
              <a:rPr lang="en-US" altLang="ko-KR" sz="800" b="1" dirty="0" smtClean="0"/>
              <a:t>40</a:t>
            </a:r>
            <a:r>
              <a:rPr lang="ko-KR" altLang="en-US" sz="800" b="1" dirty="0" smtClean="0"/>
              <a:t>분 </a:t>
            </a:r>
            <a:r>
              <a:rPr lang="en-US" altLang="ko-KR" sz="800" b="1" dirty="0" smtClean="0"/>
              <a:t>23</a:t>
            </a:r>
            <a:r>
              <a:rPr lang="ko-KR" altLang="en-US" sz="800" b="1" dirty="0" smtClean="0"/>
              <a:t>초 남았습니다</a:t>
            </a:r>
            <a:r>
              <a:rPr lang="en-US" altLang="ko-KR" sz="800" b="1" dirty="0" smtClean="0"/>
              <a:t>.</a:t>
            </a:r>
            <a:r>
              <a:rPr lang="ko-KR" altLang="en-US" sz="800" b="1" dirty="0" smtClean="0"/>
              <a:t> </a:t>
            </a:r>
            <a:endParaRPr lang="ko-KR" altLang="en-US" sz="800" b="1" dirty="0"/>
          </a:p>
        </p:txBody>
      </p:sp>
      <p:sp>
        <p:nvSpPr>
          <p:cNvPr id="71" name="직사각형 70"/>
          <p:cNvSpPr/>
          <p:nvPr/>
        </p:nvSpPr>
        <p:spPr>
          <a:xfrm>
            <a:off x="3688854" y="2195339"/>
            <a:ext cx="1224136" cy="15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>
            <a:stCxn id="71" idx="3"/>
            <a:endCxn id="97" idx="1"/>
          </p:cNvCxnSpPr>
          <p:nvPr/>
        </p:nvCxnSpPr>
        <p:spPr>
          <a:xfrm>
            <a:off x="4912990" y="2987427"/>
            <a:ext cx="2395314" cy="7850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9" idx="3"/>
            <a:endCxn id="83" idx="1"/>
          </p:cNvCxnSpPr>
          <p:nvPr/>
        </p:nvCxnSpPr>
        <p:spPr>
          <a:xfrm flipV="1">
            <a:off x="2915816" y="2001327"/>
            <a:ext cx="4192910" cy="274781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108726" y="908720"/>
            <a:ext cx="2016224" cy="21852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강화 관련 도움말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EX) </a:t>
            </a:r>
            <a:r>
              <a:rPr lang="ko-KR" altLang="en-US" sz="800" dirty="0" smtClean="0"/>
              <a:t>선택 캐릭터의 아이템이 강화 중 </a:t>
            </a:r>
            <a:r>
              <a:rPr lang="ko-KR" altLang="en-US" sz="800" dirty="0" err="1" smtClean="0"/>
              <a:t>일경우</a:t>
            </a:r>
            <a:r>
              <a:rPr lang="ko-KR" altLang="en-US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</a:t>
            </a:r>
            <a:r>
              <a:rPr lang="en-US" altLang="ko-KR" sz="800" dirty="0" smtClean="0"/>
              <a:t> 000</a:t>
            </a:r>
            <a:r>
              <a:rPr lang="ko-KR" altLang="en-US" sz="800" dirty="0" smtClean="0"/>
              <a:t>의 강화가 </a:t>
            </a:r>
            <a:r>
              <a:rPr lang="en-US" altLang="ko-KR" sz="800" dirty="0" smtClean="0"/>
              <a:t>00</a:t>
            </a:r>
            <a:r>
              <a:rPr lang="ko-KR" altLang="en-US" sz="800" dirty="0" smtClean="0"/>
              <a:t>분 남았습니다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선택 캐릭터의 아이템이 강화중이 아닐 경우 우측 아이템 미선택시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강화는 한번에 한 개의 아이템만 가능합니다</a:t>
            </a:r>
            <a:r>
              <a:rPr lang="en-US" altLang="ko-KR" sz="800" dirty="0" smtClean="0">
                <a:sym typeface="Wingdings" pitchFamily="2" charset="2"/>
              </a:rPr>
              <a:t>. OR </a:t>
            </a:r>
            <a:r>
              <a:rPr lang="ko-KR" altLang="en-US" sz="800" dirty="0" smtClean="0">
                <a:sym typeface="Wingdings" pitchFamily="2" charset="2"/>
              </a:rPr>
              <a:t>강화는 아이템의 등급에 따라 소요 볼과 시간이 다릅니다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r>
              <a:rPr lang="ko-KR" altLang="en-US" sz="800" dirty="0" smtClean="0">
                <a:sym typeface="Wingdings" pitchFamily="2" charset="2"/>
              </a:rPr>
              <a:t> </a:t>
            </a:r>
            <a:r>
              <a:rPr lang="en-US" altLang="ko-KR" sz="800" dirty="0" smtClean="0"/>
              <a:t> 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우측 아이템 선택 시 </a:t>
            </a:r>
            <a:r>
              <a:rPr lang="en-US" altLang="ko-KR" sz="800" dirty="0" smtClean="0">
                <a:sym typeface="Wingdings" pitchFamily="2" charset="2"/>
              </a:rPr>
              <a:t> 000</a:t>
            </a:r>
            <a:r>
              <a:rPr lang="ko-KR" altLang="en-US" sz="800" dirty="0" smtClean="0">
                <a:sym typeface="Wingdings" pitchFamily="2" charset="2"/>
              </a:rPr>
              <a:t>은 강화 시 </a:t>
            </a:r>
            <a:r>
              <a:rPr lang="en-US" altLang="ko-KR" sz="800" dirty="0" smtClean="0">
                <a:sym typeface="Wingdings" pitchFamily="2" charset="2"/>
              </a:rPr>
              <a:t>000</a:t>
            </a:r>
            <a:r>
              <a:rPr lang="ko-KR" altLang="en-US" sz="800" dirty="0" smtClean="0">
                <a:sym typeface="Wingdings" pitchFamily="2" charset="2"/>
              </a:rPr>
              <a:t>볼</a:t>
            </a:r>
            <a:r>
              <a:rPr lang="en-US" altLang="ko-KR" sz="800" dirty="0" smtClean="0">
                <a:sym typeface="Wingdings" pitchFamily="2" charset="2"/>
              </a:rPr>
              <a:t>, 00</a:t>
            </a:r>
            <a:r>
              <a:rPr lang="ko-KR" altLang="en-US" sz="800" dirty="0" smtClean="0">
                <a:sym typeface="Wingdings" pitchFamily="2" charset="2"/>
              </a:rPr>
              <a:t>분이 소요됩니다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</a:p>
          <a:p>
            <a:endParaRPr lang="en-US" altLang="ko-KR" sz="800" dirty="0" smtClean="0">
              <a:sym typeface="Wingdings" pitchFamily="2" charset="2"/>
            </a:endParaRPr>
          </a:p>
          <a:p>
            <a:r>
              <a:rPr lang="ko-KR" altLang="en-US" sz="800" dirty="0" smtClean="0">
                <a:sym typeface="Wingdings" pitchFamily="2" charset="2"/>
              </a:rPr>
              <a:t>강화 완료 시 </a:t>
            </a:r>
            <a:r>
              <a:rPr lang="en-US" altLang="ko-KR" sz="800" dirty="0" smtClean="0">
                <a:sym typeface="Wingdings" pitchFamily="2" charset="2"/>
              </a:rPr>
              <a:t> 000</a:t>
            </a:r>
            <a:r>
              <a:rPr lang="ko-KR" altLang="en-US" sz="800" dirty="0" smtClean="0">
                <a:sym typeface="Wingdings" pitchFamily="2" charset="2"/>
              </a:rPr>
              <a:t>의 강화를 마쳤습니다</a:t>
            </a:r>
            <a:r>
              <a:rPr lang="en-US" altLang="ko-KR" sz="800" dirty="0" smtClean="0">
                <a:sym typeface="Wingdings" pitchFamily="2" charset="2"/>
              </a:rPr>
              <a:t>. (</a:t>
            </a:r>
            <a:r>
              <a:rPr lang="ko-KR" altLang="en-US" sz="800" dirty="0" smtClean="0">
                <a:sym typeface="Wingdings" pitchFamily="2" charset="2"/>
              </a:rPr>
              <a:t>화면 진입 시 강화 마친 순서대로 </a:t>
            </a:r>
            <a:r>
              <a:rPr lang="en-US" altLang="ko-KR" sz="800" dirty="0" smtClean="0">
                <a:sym typeface="Wingdings" pitchFamily="2" charset="2"/>
              </a:rPr>
              <a:t>TEXT</a:t>
            </a:r>
            <a:r>
              <a:rPr lang="ko-KR" altLang="en-US" sz="800" dirty="0" smtClean="0">
                <a:sym typeface="Wingdings" pitchFamily="2" charset="2"/>
              </a:rPr>
              <a:t>출력하고 해당 캐릭터 출력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ym typeface="Wingdings" pitchFamily="2" charset="2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355976" y="3919915"/>
            <a:ext cx="288032" cy="2880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L 도형 87"/>
          <p:cNvSpPr/>
          <p:nvPr/>
        </p:nvSpPr>
        <p:spPr>
          <a:xfrm rot="2497858">
            <a:off x="4004961" y="3952673"/>
            <a:ext cx="227858" cy="22785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L 도형 88"/>
          <p:cNvSpPr/>
          <p:nvPr/>
        </p:nvSpPr>
        <p:spPr>
          <a:xfrm rot="2497858" flipH="1" flipV="1">
            <a:off x="4745325" y="3948950"/>
            <a:ext cx="225849" cy="22618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4311976" y="3939880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1/7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923928" y="3861048"/>
            <a:ext cx="1152128" cy="43204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화살표 연결선 91"/>
          <p:cNvCxnSpPr>
            <a:stCxn id="91" idx="2"/>
            <a:endCxn id="101" idx="0"/>
          </p:cNvCxnSpPr>
          <p:nvPr/>
        </p:nvCxnSpPr>
        <p:spPr>
          <a:xfrm>
            <a:off x="4499992" y="4293096"/>
            <a:ext cx="612068" cy="108012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29891" y="645071"/>
            <a:ext cx="145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MASTER</a:t>
            </a:r>
            <a:endParaRPr lang="ko-KR" alt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308304" y="3356992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아이템 강화중 일 경우 업그레이드 중 임을 알리는 표시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아이템 선택 시 선택 되었음을 알리는 효과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 rot="19451512">
            <a:off x="3707904" y="2636912"/>
            <a:ext cx="122413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UPGRADE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91880" y="5373216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현재창의 넘버링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아이템은 한번에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개씩 볼 수 있으며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화살표로 이동 가능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 UPGRADE UI(3-1) </a:t>
            </a:r>
            <a:r>
              <a:rPr lang="ko-KR" altLang="en-US" b="1" dirty="0" smtClean="0"/>
              <a:t>장인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1026" name="Picture 2" descr="C:\Users\aura9369\Desktop\am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635" y="724949"/>
            <a:ext cx="6768752" cy="4507136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95536" y="732900"/>
            <a:ext cx="6768752" cy="446449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07704" y="1588531"/>
            <a:ext cx="3744416" cy="249634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3" cstate="print"/>
          <a:srcRect l="49462" t="33658" r="33333" b="30858"/>
          <a:stretch>
            <a:fillRect/>
          </a:stretch>
        </p:blipFill>
        <p:spPr bwMode="auto">
          <a:xfrm>
            <a:off x="2123728" y="1764351"/>
            <a:ext cx="991761" cy="13636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116226" y="1751019"/>
            <a:ext cx="720080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A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급배트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11921" y="1580580"/>
            <a:ext cx="2232248" cy="25203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419872" y="1556792"/>
            <a:ext cx="2232248" cy="288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 rot="20067903">
            <a:off x="2883563" y="1633484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20067903">
            <a:off x="2851759" y="164143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AC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3564337" y="1997689"/>
            <a:ext cx="288032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11921" y="2708919"/>
            <a:ext cx="2232248" cy="2159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79912" y="2708920"/>
            <a:ext cx="1728192" cy="24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효과 아이템 선택</a:t>
            </a:r>
            <a:endParaRPr lang="ko-KR" altLang="en-US" sz="1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500280" y="2005640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/>
              <a:t>물푸레나무</a:t>
            </a:r>
            <a:endParaRPr lang="ko-KR" altLang="en-US" sz="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20116" y="2004299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= 3/20</a:t>
            </a:r>
            <a:endParaRPr lang="ko-KR" altLang="en-US" sz="1100" b="1" dirty="0"/>
          </a:p>
        </p:txBody>
      </p:sp>
      <p:sp>
        <p:nvSpPr>
          <p:cNvPr id="34" name="직사각형 33"/>
          <p:cNvSpPr/>
          <p:nvPr/>
        </p:nvSpPr>
        <p:spPr>
          <a:xfrm>
            <a:off x="5004048" y="4092974"/>
            <a:ext cx="648072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076056" y="406117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OK</a:t>
            </a:r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3491880" y="2989450"/>
            <a:ext cx="2088232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427822" y="3021254"/>
            <a:ext cx="9266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성공 확률 상승</a:t>
            </a:r>
            <a:endParaRPr lang="ko-KR" altLang="en-US" sz="800" b="1" dirty="0"/>
          </a:p>
        </p:txBody>
      </p:sp>
      <p:sp>
        <p:nvSpPr>
          <p:cNvPr id="38" name="직사각형 37"/>
          <p:cNvSpPr/>
          <p:nvPr/>
        </p:nvSpPr>
        <p:spPr>
          <a:xfrm>
            <a:off x="3499382" y="3349041"/>
            <a:ext cx="2088232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435324" y="3380845"/>
            <a:ext cx="8683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시간 감소</a:t>
            </a:r>
            <a:endParaRPr lang="ko-KR" altLang="en-US" sz="800" b="1" dirty="0"/>
          </a:p>
        </p:txBody>
      </p:sp>
      <p:sp>
        <p:nvSpPr>
          <p:cNvPr id="40" name="직사각형 39"/>
          <p:cNvSpPr/>
          <p:nvPr/>
        </p:nvSpPr>
        <p:spPr>
          <a:xfrm>
            <a:off x="3499831" y="3709530"/>
            <a:ext cx="2088232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435773" y="3749285"/>
            <a:ext cx="920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착용 레벨 감소</a:t>
            </a:r>
            <a:endParaRPr lang="ko-KR" altLang="en-US" sz="800" b="1" dirty="0"/>
          </a:p>
        </p:txBody>
      </p:sp>
      <p:sp>
        <p:nvSpPr>
          <p:cNvPr id="42" name="직사각형 41"/>
          <p:cNvSpPr/>
          <p:nvPr/>
        </p:nvSpPr>
        <p:spPr>
          <a:xfrm>
            <a:off x="4211960" y="2996952"/>
            <a:ext cx="1368152" cy="2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211960" y="3356992"/>
            <a:ext cx="1368152" cy="2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211960" y="3717032"/>
            <a:ext cx="1368601" cy="2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164703" y="3029205"/>
            <a:ext cx="9266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장인의 손길 </a:t>
            </a:r>
            <a:r>
              <a:rPr lang="en-US" altLang="ko-KR" sz="800" b="1" dirty="0" smtClean="0"/>
              <a:t>A</a:t>
            </a:r>
            <a:endParaRPr lang="ko-KR" altLang="en-US" sz="8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181936" y="3388796"/>
            <a:ext cx="9266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사용하지 않음</a:t>
            </a:r>
            <a:endParaRPr lang="ko-KR" altLang="en-US" sz="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180156" y="3740885"/>
            <a:ext cx="9266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마이너의 도발</a:t>
            </a:r>
            <a:endParaRPr lang="ko-KR" altLang="en-US" sz="800" b="1" dirty="0"/>
          </a:p>
        </p:txBody>
      </p:sp>
      <p:sp>
        <p:nvSpPr>
          <p:cNvPr id="45" name="이등변 삼각형 44"/>
          <p:cNvSpPr/>
          <p:nvPr/>
        </p:nvSpPr>
        <p:spPr>
          <a:xfrm>
            <a:off x="5300031" y="3741334"/>
            <a:ext cx="288032" cy="216024"/>
          </a:xfrm>
          <a:prstGeom prst="triangle">
            <a:avLst/>
          </a:prstGeom>
          <a:solidFill>
            <a:srgbClr val="00206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45"/>
          <p:cNvSpPr/>
          <p:nvPr/>
        </p:nvSpPr>
        <p:spPr>
          <a:xfrm>
            <a:off x="5292080" y="3380845"/>
            <a:ext cx="288032" cy="216024"/>
          </a:xfrm>
          <a:prstGeom prst="triangle">
            <a:avLst/>
          </a:prstGeom>
          <a:solidFill>
            <a:srgbClr val="00206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/>
          <p:cNvSpPr/>
          <p:nvPr/>
        </p:nvSpPr>
        <p:spPr>
          <a:xfrm>
            <a:off x="5283680" y="3020805"/>
            <a:ext cx="288032" cy="216024"/>
          </a:xfrm>
          <a:prstGeom prst="triangle">
            <a:avLst/>
          </a:prstGeom>
          <a:solidFill>
            <a:srgbClr val="00206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907704" y="3212976"/>
            <a:ext cx="1512168" cy="8640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419872" y="1484784"/>
            <a:ext cx="2304256" cy="122413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763688" y="3212976"/>
            <a:ext cx="1656184" cy="86409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419872" y="2714620"/>
            <a:ext cx="2304256" cy="136815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5" idx="3"/>
            <a:endCxn id="80" idx="1"/>
          </p:cNvCxnSpPr>
          <p:nvPr/>
        </p:nvCxnSpPr>
        <p:spPr>
          <a:xfrm flipV="1">
            <a:off x="5724128" y="1468235"/>
            <a:ext cx="1552372" cy="62861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4" idx="1"/>
          </p:cNvCxnSpPr>
          <p:nvPr/>
        </p:nvCxnSpPr>
        <p:spPr>
          <a:xfrm flipH="1">
            <a:off x="539552" y="2384884"/>
            <a:ext cx="1224136" cy="32043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56" idx="2"/>
          </p:cNvCxnSpPr>
          <p:nvPr/>
        </p:nvCxnSpPr>
        <p:spPr>
          <a:xfrm>
            <a:off x="2591780" y="4077072"/>
            <a:ext cx="1332148" cy="136815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7" idx="3"/>
            <a:endCxn id="72" idx="1"/>
          </p:cNvCxnSpPr>
          <p:nvPr/>
        </p:nvCxnSpPr>
        <p:spPr>
          <a:xfrm>
            <a:off x="5724128" y="3398696"/>
            <a:ext cx="1584176" cy="15468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7504" y="5589240"/>
            <a:ext cx="2376264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UPGRADE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할  아이템의 이미지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등급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915816" y="5517232"/>
            <a:ext cx="2664296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UPGRADE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선택 아이템의 효과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성공 확률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소요 시간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착용레벨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업그레이드 후 착용 가능 여부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아이템에 의해 상승 또는 하락 하는 수치 따로 출력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선택 아이템을 사용 하지 않거나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없을 경우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------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으로 출력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08304" y="4653136"/>
            <a:ext cx="1759996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UPGRADE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선택 아이템의 선택 섹션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화살표로 아이템 선택 및 사용 하지 않음을 선택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 요망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76500" y="1052736"/>
            <a:ext cx="1759996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UPGRADE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할 아이템의 필수 재료 아이템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플레이어의 필수 재료 아이템 보유 개수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보유 개수가  필요 개수보다 적을 경우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X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491880" y="1844824"/>
            <a:ext cx="2160240" cy="864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3563889" y="2268391"/>
            <a:ext cx="288032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3491880" y="2300195"/>
            <a:ext cx="541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BALL</a:t>
            </a:r>
            <a:endParaRPr lang="ko-KR" altLang="en-US" sz="9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3827886" y="2301623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= 16000/16000</a:t>
            </a:r>
            <a:endParaRPr lang="ko-KR" altLang="en-US" sz="1100" b="1" dirty="0"/>
          </a:p>
        </p:txBody>
      </p:sp>
      <p:sp>
        <p:nvSpPr>
          <p:cNvPr id="109" name="직사각형 108"/>
          <p:cNvSpPr/>
          <p:nvPr/>
        </p:nvSpPr>
        <p:spPr>
          <a:xfrm rot="18583938">
            <a:off x="5152181" y="2306776"/>
            <a:ext cx="55242" cy="2238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 rot="2435298">
            <a:off x="5256003" y="2319305"/>
            <a:ext cx="53486" cy="19966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798291" y="1589045"/>
            <a:ext cx="1728192" cy="24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필요 아이템 목록</a:t>
            </a:r>
            <a:endParaRPr lang="ko-KR" altLang="en-US" sz="1000" b="1" dirty="0"/>
          </a:p>
        </p:txBody>
      </p:sp>
      <p:cxnSp>
        <p:nvCxnSpPr>
          <p:cNvPr id="121" name="직선 화살표 연결선 120"/>
          <p:cNvCxnSpPr>
            <a:stCxn id="120" idx="2"/>
            <a:endCxn id="124" idx="0"/>
          </p:cNvCxnSpPr>
          <p:nvPr/>
        </p:nvCxnSpPr>
        <p:spPr>
          <a:xfrm>
            <a:off x="5364088" y="4454364"/>
            <a:ext cx="2520280" cy="12068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308304" y="5661248"/>
            <a:ext cx="115212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업그레이드 요건 충족 시에 활성화 아닐 경우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비활성화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907704" y="3212976"/>
            <a:ext cx="504056" cy="864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861574" y="3281984"/>
            <a:ext cx="1711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성공 확률   </a:t>
            </a:r>
            <a:r>
              <a:rPr lang="en-US" altLang="ko-KR" sz="800" b="1" dirty="0" smtClean="0"/>
              <a:t>50 %      </a:t>
            </a:r>
            <a:r>
              <a:rPr lang="en-US" altLang="ko-KR" sz="800" b="1" dirty="0" smtClean="0">
                <a:solidFill>
                  <a:srgbClr val="00B0F0"/>
                </a:solidFill>
              </a:rPr>
              <a:t>100 %</a:t>
            </a:r>
          </a:p>
          <a:p>
            <a:endParaRPr lang="en-US" altLang="ko-KR" sz="800" b="1" dirty="0" smtClean="0"/>
          </a:p>
          <a:p>
            <a:r>
              <a:rPr lang="ko-KR" altLang="en-US" sz="800" b="1" dirty="0" smtClean="0"/>
              <a:t>소요 시간   </a:t>
            </a:r>
            <a:r>
              <a:rPr lang="en-US" altLang="ko-KR" sz="800" b="1" dirty="0" smtClean="0"/>
              <a:t>48 H        </a:t>
            </a:r>
            <a:r>
              <a:rPr lang="en-US" altLang="ko-KR" sz="800" b="1" dirty="0" smtClean="0">
                <a:solidFill>
                  <a:srgbClr val="00B0F0"/>
                </a:solidFill>
              </a:rPr>
              <a:t>-----</a:t>
            </a:r>
          </a:p>
          <a:p>
            <a:endParaRPr lang="en-US" altLang="ko-KR" sz="800" b="1" dirty="0" smtClean="0"/>
          </a:p>
          <a:p>
            <a:r>
              <a:rPr lang="ko-KR" altLang="en-US" sz="800" b="1" dirty="0" smtClean="0"/>
              <a:t>착용 레벨   </a:t>
            </a:r>
            <a:r>
              <a:rPr lang="en-US" altLang="ko-KR" sz="800" b="1" dirty="0" smtClean="0"/>
              <a:t>LV 70      </a:t>
            </a:r>
            <a:r>
              <a:rPr lang="en-US" altLang="ko-KR" sz="800" b="1" dirty="0" smtClean="0">
                <a:solidFill>
                  <a:srgbClr val="00B0F0"/>
                </a:solidFill>
              </a:rPr>
              <a:t>LV 50</a:t>
            </a: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763688" y="1556792"/>
            <a:ext cx="1584176" cy="1656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>
            <a:off x="2411760" y="3212976"/>
            <a:ext cx="0" cy="864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2881312" y="3210108"/>
            <a:ext cx="0" cy="864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곱셈 기호 67"/>
          <p:cNvSpPr/>
          <p:nvPr/>
        </p:nvSpPr>
        <p:spPr>
          <a:xfrm>
            <a:off x="5004048" y="1988840"/>
            <a:ext cx="432048" cy="288032"/>
          </a:xfrm>
          <a:prstGeom prst="mathMultiply">
            <a:avLst>
              <a:gd name="adj1" fmla="val 754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211960" y="4108876"/>
            <a:ext cx="648072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151578" y="407707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BACK</a:t>
            </a:r>
            <a:endParaRPr lang="ko-KR" altLang="en-US" b="1" dirty="0"/>
          </a:p>
        </p:txBody>
      </p:sp>
      <p:sp>
        <p:nvSpPr>
          <p:cNvPr id="74" name="직사각형 73"/>
          <p:cNvSpPr/>
          <p:nvPr/>
        </p:nvSpPr>
        <p:spPr>
          <a:xfrm>
            <a:off x="4139952" y="4092974"/>
            <a:ext cx="792088" cy="360040"/>
          </a:xfrm>
          <a:prstGeom prst="rect">
            <a:avLst/>
          </a:prstGeom>
          <a:noFill/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4932040" y="4094324"/>
            <a:ext cx="864096" cy="36004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/>
          <p:cNvCxnSpPr>
            <a:stCxn id="74" idx="2"/>
            <a:endCxn id="77" idx="0"/>
          </p:cNvCxnSpPr>
          <p:nvPr/>
        </p:nvCxnSpPr>
        <p:spPr>
          <a:xfrm>
            <a:off x="4535996" y="4453014"/>
            <a:ext cx="1980220" cy="1208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940152" y="5661248"/>
            <a:ext cx="115212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업그레이드 요건 충족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불충족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모두 활성화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]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 flipV="1">
            <a:off x="3330612" y="3259106"/>
            <a:ext cx="0" cy="21602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3330612" y="3526886"/>
            <a:ext cx="0" cy="21602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3330612" y="3797666"/>
            <a:ext cx="0" cy="21602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 UPGRADE UI(4) </a:t>
            </a:r>
            <a:r>
              <a:rPr lang="ko-KR" altLang="en-US" b="1" dirty="0" smtClean="0"/>
              <a:t>투수 코치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정리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  <p:pic>
        <p:nvPicPr>
          <p:cNvPr id="1026" name="Picture 2" descr="C:\Users\aura9369\Desktop\20120313_장은진\04_Upgra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692696"/>
            <a:ext cx="6264695" cy="4176464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211960" y="1628800"/>
            <a:ext cx="2448272" cy="194421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2" idx="1"/>
          </p:cNvCxnSpPr>
          <p:nvPr/>
        </p:nvCxnSpPr>
        <p:spPr>
          <a:xfrm>
            <a:off x="6660232" y="1628800"/>
            <a:ext cx="144016" cy="40388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04248" y="1124745"/>
            <a:ext cx="2339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보유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시 선택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구종에</a:t>
            </a:r>
            <a:r>
              <a:rPr lang="ko-KR" altLang="en-US" sz="800" dirty="0" smtClean="0">
                <a:solidFill>
                  <a:srgbClr val="FF0000"/>
                </a:solidFill>
              </a:rPr>
              <a:t> 해당하는 하위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레벨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경험치그래프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경험치 </a:t>
            </a:r>
            <a:r>
              <a:rPr lang="en-US" altLang="ko-KR" sz="800" dirty="0" smtClean="0">
                <a:solidFill>
                  <a:srgbClr val="FF0000"/>
                </a:solidFill>
              </a:rPr>
              <a:t>TEXT(EX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altLang="ko-KR" sz="800" dirty="0" smtClean="0">
                <a:solidFill>
                  <a:srgbClr val="FF0000"/>
                </a:solidFill>
              </a:rPr>
              <a:t>80%)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포심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투심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라이징패스트볼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업슛</a:t>
            </a:r>
            <a:endParaRPr lang="en-US" altLang="ko-KR" sz="800" dirty="0" smtClean="0"/>
          </a:p>
          <a:p>
            <a:r>
              <a:rPr lang="ko-KR" altLang="en-US" sz="800" dirty="0" smtClean="0"/>
              <a:t>슬라이더 </a:t>
            </a:r>
            <a:r>
              <a:rPr lang="en-US" altLang="ko-KR" sz="800" dirty="0" smtClean="0"/>
              <a:t>= H</a:t>
            </a:r>
            <a:r>
              <a:rPr lang="ko-KR" altLang="en-US" sz="800" dirty="0" smtClean="0"/>
              <a:t>슬라이더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컷패스트볼</a:t>
            </a:r>
            <a:r>
              <a:rPr lang="en-US" altLang="ko-KR" sz="800" dirty="0" smtClean="0"/>
              <a:t>, V</a:t>
            </a:r>
            <a:r>
              <a:rPr lang="ko-KR" altLang="en-US" sz="800" dirty="0" smtClean="0"/>
              <a:t>슬라이더</a:t>
            </a:r>
            <a:endParaRPr lang="en-US" altLang="ko-KR" sz="800" dirty="0" smtClean="0"/>
          </a:p>
          <a:p>
            <a:r>
              <a:rPr lang="en-US" altLang="ko-KR" sz="800" dirty="0" smtClean="0"/>
              <a:t>                </a:t>
            </a:r>
            <a:r>
              <a:rPr lang="ko-KR" altLang="en-US" sz="800" dirty="0" err="1" smtClean="0"/>
              <a:t>슬러브</a:t>
            </a:r>
            <a:endParaRPr lang="en-US" altLang="ko-KR" sz="800" dirty="0" smtClean="0"/>
          </a:p>
          <a:p>
            <a:r>
              <a:rPr lang="ko-KR" altLang="en-US" sz="800" dirty="0" err="1" smtClean="0"/>
              <a:t>체인지업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</a:t>
            </a:r>
            <a:r>
              <a:rPr lang="ko-KR" altLang="en-US" sz="800" dirty="0" err="1" smtClean="0"/>
              <a:t>서클체인지업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너클</a:t>
            </a:r>
            <a:endParaRPr lang="en-US" altLang="ko-KR" sz="800" dirty="0" smtClean="0"/>
          </a:p>
          <a:p>
            <a:r>
              <a:rPr lang="ko-KR" altLang="en-US" sz="800" dirty="0" smtClean="0"/>
              <a:t>커브 </a:t>
            </a:r>
            <a:r>
              <a:rPr lang="en-US" altLang="ko-KR" sz="800" dirty="0" smtClean="0"/>
              <a:t>= </a:t>
            </a:r>
            <a:r>
              <a:rPr lang="ko-KR" altLang="en-US" sz="800" dirty="0" err="1" smtClean="0"/>
              <a:t>슬로우커브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너클커브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드랍커브</a:t>
            </a:r>
            <a:r>
              <a:rPr lang="en-US" altLang="ko-KR" sz="800" dirty="0" smtClean="0"/>
              <a:t>,  </a:t>
            </a:r>
          </a:p>
          <a:p>
            <a:r>
              <a:rPr lang="en-US" altLang="ko-KR" sz="800" dirty="0" smtClean="0"/>
              <a:t>          </a:t>
            </a:r>
            <a:r>
              <a:rPr lang="ko-KR" altLang="en-US" sz="800" dirty="0" smtClean="0"/>
              <a:t>파워커브</a:t>
            </a:r>
            <a:endParaRPr lang="en-US" altLang="ko-KR" sz="800" dirty="0" smtClean="0"/>
          </a:p>
          <a:p>
            <a:r>
              <a:rPr lang="ko-KR" altLang="en-US" sz="800" dirty="0" err="1" smtClean="0"/>
              <a:t>슈트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H</a:t>
            </a:r>
            <a:r>
              <a:rPr lang="ko-KR" altLang="en-US" sz="800" dirty="0" err="1" smtClean="0"/>
              <a:t>슈트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포크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팜</a:t>
            </a:r>
            <a:r>
              <a:rPr lang="en-US" altLang="ko-KR" sz="800" dirty="0" smtClean="0"/>
              <a:t>, SFF</a:t>
            </a:r>
          </a:p>
          <a:p>
            <a:r>
              <a:rPr lang="ko-KR" altLang="en-US" sz="800" dirty="0" err="1" smtClean="0"/>
              <a:t>싱커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스크류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H</a:t>
            </a:r>
            <a:r>
              <a:rPr lang="ko-KR" altLang="en-US" sz="800" dirty="0" err="1" smtClean="0"/>
              <a:t>싱커</a:t>
            </a:r>
            <a:endParaRPr lang="en-US" altLang="ko-KR" sz="800" dirty="0" smtClean="0"/>
          </a:p>
          <a:p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692696"/>
            <a:ext cx="1584176" cy="288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29891" y="645071"/>
            <a:ext cx="145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투수 코치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32040" y="1700808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41565" y="2185814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41565" y="2665487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41565" y="3140968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48064" y="1677566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슬라이더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150346" y="2176289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H </a:t>
            </a:r>
            <a:r>
              <a:rPr lang="ko-KR" altLang="en-US" sz="1000" b="1" dirty="0" smtClean="0"/>
              <a:t>슬라이더</a:t>
            </a:r>
            <a:endParaRPr lang="ko-KR" altLang="en-US" sz="1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150346" y="265014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????????????</a:t>
            </a:r>
            <a:endParaRPr lang="ko-KR" altLang="en-US" sz="1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57589" y="3120296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????????????</a:t>
            </a:r>
            <a:endParaRPr lang="ko-KR" altLang="en-US" sz="1000" b="1" dirty="0"/>
          </a:p>
        </p:txBody>
      </p:sp>
      <p:sp>
        <p:nvSpPr>
          <p:cNvPr id="22" name="이등변 삼각형 21"/>
          <p:cNvSpPr/>
          <p:nvPr/>
        </p:nvSpPr>
        <p:spPr>
          <a:xfrm>
            <a:off x="5176639" y="1465734"/>
            <a:ext cx="648072" cy="14401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flipV="1">
            <a:off x="5220072" y="3717032"/>
            <a:ext cx="648072" cy="13563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32040" y="3645025"/>
            <a:ext cx="1215752" cy="288032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  <a:endCxn id="29" idx="1"/>
          </p:cNvCxnSpPr>
          <p:nvPr/>
        </p:nvCxnSpPr>
        <p:spPr>
          <a:xfrm>
            <a:off x="6147792" y="3789041"/>
            <a:ext cx="800472" cy="8681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48264" y="364502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트레이닝 종류 스크롤 가능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화살표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5536" y="1196752"/>
            <a:ext cx="1944216" cy="288032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ura9369\Desktop\121.png"/>
          <p:cNvPicPr>
            <a:picLocks noChangeAspect="1" noChangeArrowheads="1"/>
          </p:cNvPicPr>
          <p:nvPr/>
        </p:nvPicPr>
        <p:blipFill>
          <a:blip r:embed="rId3" cstate="print"/>
          <a:srcRect l="10956" t="2103"/>
          <a:stretch>
            <a:fillRect/>
          </a:stretch>
        </p:blipFill>
        <p:spPr bwMode="auto">
          <a:xfrm>
            <a:off x="395536" y="1196752"/>
            <a:ext cx="2340868" cy="2909317"/>
          </a:xfrm>
          <a:prstGeom prst="rect">
            <a:avLst/>
          </a:prstGeom>
          <a:noFill/>
        </p:spPr>
      </p:pic>
      <p:cxnSp>
        <p:nvCxnSpPr>
          <p:cNvPr id="52" name="직선 화살표 연결선 51"/>
          <p:cNvCxnSpPr>
            <a:stCxn id="2052" idx="2"/>
            <a:endCxn id="37" idx="0"/>
          </p:cNvCxnSpPr>
          <p:nvPr/>
        </p:nvCxnSpPr>
        <p:spPr>
          <a:xfrm>
            <a:off x="1565970" y="4106069"/>
            <a:ext cx="2285950" cy="1123131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004048" y="18864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투수 캐릭터만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63" name="모서리가 둥근 사각형 설명선 62"/>
          <p:cNvSpPr/>
          <p:nvPr/>
        </p:nvSpPr>
        <p:spPr>
          <a:xfrm rot="5400000">
            <a:off x="1853698" y="1538790"/>
            <a:ext cx="720080" cy="1044116"/>
          </a:xfrm>
          <a:prstGeom prst="wedgeRoundRectCallout">
            <a:avLst>
              <a:gd name="adj1" fmla="val -20833"/>
              <a:gd name="adj2" fmla="val 71753"/>
              <a:gd name="adj3" fmla="val 16667"/>
            </a:avLst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697013" y="1713002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포심 강화 중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입니다</a:t>
            </a:r>
            <a:r>
              <a:rPr lang="en-US" altLang="ko-KR" sz="800" b="1" dirty="0" smtClean="0"/>
              <a:t>.</a:t>
            </a:r>
          </a:p>
          <a:p>
            <a:endParaRPr lang="en-US" altLang="ko-KR" sz="800" b="1" dirty="0" smtClean="0"/>
          </a:p>
          <a:p>
            <a:r>
              <a:rPr lang="en-US" altLang="ko-KR" sz="800" b="1" dirty="0" smtClean="0"/>
              <a:t>08</a:t>
            </a:r>
            <a:r>
              <a:rPr lang="ko-KR" altLang="en-US" sz="800" b="1" dirty="0" smtClean="0"/>
              <a:t>시간 </a:t>
            </a:r>
            <a:r>
              <a:rPr lang="en-US" altLang="ko-KR" sz="800" b="1" dirty="0" smtClean="0"/>
              <a:t>40</a:t>
            </a:r>
            <a:r>
              <a:rPr lang="ko-KR" altLang="en-US" sz="800" b="1" dirty="0" smtClean="0"/>
              <a:t>분 </a:t>
            </a:r>
            <a:r>
              <a:rPr lang="en-US" altLang="ko-KR" sz="800" b="1" dirty="0" smtClean="0"/>
              <a:t>23</a:t>
            </a:r>
            <a:r>
              <a:rPr lang="ko-KR" altLang="en-US" sz="800" b="1" dirty="0" smtClean="0"/>
              <a:t>초 남았습니다</a:t>
            </a:r>
            <a:r>
              <a:rPr lang="en-US" altLang="ko-KR" sz="800" b="1" dirty="0" smtClean="0"/>
              <a:t>.</a:t>
            </a:r>
            <a:r>
              <a:rPr lang="ko-KR" altLang="en-US" sz="800" b="1" dirty="0" smtClean="0"/>
              <a:t> </a:t>
            </a:r>
            <a:endParaRPr lang="ko-KR" altLang="en-US" sz="800" b="1" dirty="0"/>
          </a:p>
        </p:txBody>
      </p:sp>
      <p:cxnSp>
        <p:nvCxnSpPr>
          <p:cNvPr id="66" name="직선 화살표 연결선 65"/>
          <p:cNvCxnSpPr>
            <a:stCxn id="65" idx="2"/>
            <a:endCxn id="69" idx="1"/>
          </p:cNvCxnSpPr>
          <p:nvPr/>
        </p:nvCxnSpPr>
        <p:spPr>
          <a:xfrm>
            <a:off x="2237073" y="2420888"/>
            <a:ext cx="3415047" cy="33666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652120" y="4941168"/>
            <a:ext cx="331236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선택된 캐릭터의 상태 표시 추가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EX) 1.  </a:t>
            </a:r>
            <a:r>
              <a:rPr lang="ko-KR" altLang="en-US" sz="800" dirty="0" smtClean="0"/>
              <a:t>훈련 스케줄이 없습니다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     2.  </a:t>
            </a:r>
            <a:r>
              <a:rPr lang="ko-KR" altLang="en-US" sz="800" dirty="0" smtClean="0"/>
              <a:t>포심 훈련 중 입니다</a:t>
            </a:r>
            <a:r>
              <a:rPr lang="en-US" altLang="ko-KR" sz="800" dirty="0" smtClean="0"/>
              <a:t>. 12</a:t>
            </a:r>
            <a:r>
              <a:rPr lang="ko-KR" altLang="en-US" sz="800" dirty="0" smtClean="0"/>
              <a:t>시간 </a:t>
            </a:r>
            <a:r>
              <a:rPr lang="en-US" altLang="ko-KR" sz="800" dirty="0" smtClean="0"/>
              <a:t>21</a:t>
            </a:r>
            <a:r>
              <a:rPr lang="ko-KR" altLang="en-US" sz="800" dirty="0" smtClean="0"/>
              <a:t>분 </a:t>
            </a:r>
            <a:r>
              <a:rPr lang="en-US" altLang="ko-KR" sz="800" dirty="0" smtClean="0"/>
              <a:t>31</a:t>
            </a:r>
            <a:r>
              <a:rPr lang="ko-KR" altLang="en-US" sz="800" dirty="0" smtClean="0"/>
              <a:t>초 남았습니다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     3.  </a:t>
            </a:r>
            <a:r>
              <a:rPr lang="ko-KR" altLang="en-US" sz="800" dirty="0" smtClean="0"/>
              <a:t>포심 훈련 완료 하였습니다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포심이 </a:t>
            </a:r>
            <a:r>
              <a:rPr lang="en-US" altLang="ko-KR" sz="800" dirty="0" smtClean="0"/>
              <a:t>+3</a:t>
            </a:r>
            <a:r>
              <a:rPr lang="ko-KR" altLang="en-US" sz="800" dirty="0" smtClean="0"/>
              <a:t>되었습니다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투심 획득</a:t>
            </a:r>
            <a:r>
              <a:rPr lang="en-US" altLang="ko-KR" sz="800" dirty="0" smtClean="0"/>
              <a:t>!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해당 캐릭터의 스케줄이 없을 경우 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초 출력 후 도움말 모드로 출력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EX) 1.  </a:t>
            </a:r>
            <a:r>
              <a:rPr lang="ko-KR" altLang="en-US" sz="800" dirty="0" smtClean="0"/>
              <a:t>변화구 훈련으로 새로운 변화구를 습득 할 수 있습니다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     2.  </a:t>
            </a:r>
            <a:r>
              <a:rPr lang="ko-KR" altLang="en-US" sz="800" dirty="0" smtClean="0"/>
              <a:t>훈련 시간은 아이템으로 단축 할 수 있습니다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우측 목록 </a:t>
            </a:r>
            <a:r>
              <a:rPr lang="en-US" altLang="ko-KR" sz="800" dirty="0" smtClean="0"/>
              <a:t>TAP </a:t>
            </a:r>
            <a:r>
              <a:rPr lang="ko-KR" altLang="en-US" sz="800" dirty="0" smtClean="0"/>
              <a:t>시에 목록의 해당 도움말 출력</a:t>
            </a:r>
            <a:endParaRPr lang="en-US" altLang="ko-KR" sz="800" dirty="0" smtClean="0"/>
          </a:p>
          <a:p>
            <a:r>
              <a:rPr lang="en-US" altLang="ko-KR" sz="800" dirty="0" smtClean="0"/>
              <a:t>EX) 1.  </a:t>
            </a:r>
            <a:r>
              <a:rPr lang="ko-KR" altLang="en-US" sz="800" dirty="0" smtClean="0"/>
              <a:t>포심 훈련은  </a:t>
            </a:r>
            <a:r>
              <a:rPr lang="en-US" altLang="ko-KR" sz="800" dirty="0" smtClean="0"/>
              <a:t>LV00</a:t>
            </a:r>
            <a:r>
              <a:rPr lang="ko-KR" altLang="en-US" sz="800" dirty="0" smtClean="0"/>
              <a:t>부터 가능하며</a:t>
            </a:r>
            <a:r>
              <a:rPr lang="en-US" altLang="ko-KR" sz="800" dirty="0" smtClean="0"/>
              <a:t>,  00</a:t>
            </a:r>
            <a:r>
              <a:rPr lang="ko-KR" altLang="en-US" sz="800" dirty="0" smtClean="0"/>
              <a:t>분 소요 됩니다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START </a:t>
            </a:r>
            <a:r>
              <a:rPr lang="ko-KR" altLang="en-US" sz="800" dirty="0" smtClean="0"/>
              <a:t>버튼 누르면 해당 훈련 </a:t>
            </a:r>
            <a:r>
              <a:rPr lang="en-US" altLang="ko-KR" sz="800" dirty="0" smtClean="0"/>
              <a:t>TEXT, </a:t>
            </a:r>
            <a:r>
              <a:rPr lang="ko-KR" altLang="en-US" sz="800" dirty="0" smtClean="0"/>
              <a:t>남은 시간 출력</a:t>
            </a:r>
            <a:endParaRPr lang="en-US" altLang="ko-KR" sz="800" dirty="0" smtClean="0"/>
          </a:p>
        </p:txBody>
      </p:sp>
      <p:sp>
        <p:nvSpPr>
          <p:cNvPr id="76" name="직사각형 75"/>
          <p:cNvSpPr/>
          <p:nvPr/>
        </p:nvSpPr>
        <p:spPr>
          <a:xfrm>
            <a:off x="5176639" y="4024114"/>
            <a:ext cx="72008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175595" y="4048049"/>
            <a:ext cx="76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START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>
            <a:stCxn id="76" idx="3"/>
            <a:endCxn id="79" idx="1"/>
          </p:cNvCxnSpPr>
          <p:nvPr/>
        </p:nvCxnSpPr>
        <p:spPr>
          <a:xfrm>
            <a:off x="5896719" y="4204134"/>
            <a:ext cx="1051545" cy="29888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948264" y="4149080"/>
            <a:ext cx="219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강화 시작 버튼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활성화 비활성화 반짝 효과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선택된 </a:t>
            </a:r>
            <a:r>
              <a:rPr lang="ko-KR" altLang="en-US" sz="800" dirty="0" err="1" smtClean="0"/>
              <a:t>구종이</a:t>
            </a:r>
            <a:r>
              <a:rPr lang="ko-KR" altLang="en-US" sz="800" dirty="0" smtClean="0"/>
              <a:t> 있을 경우 빤짝 효과</a:t>
            </a:r>
            <a:r>
              <a:rPr lang="en-US" altLang="ko-KR" sz="800" dirty="0" smtClean="0"/>
              <a:t>)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625261" y="990253"/>
            <a:ext cx="2021557" cy="43204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465743" y="1009303"/>
            <a:ext cx="681980" cy="2487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427643" y="99977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슬라이더</a:t>
            </a:r>
            <a:endParaRPr lang="ko-KR" altLang="en-US" sz="10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4650413" y="1028353"/>
            <a:ext cx="9212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보유 </a:t>
            </a:r>
            <a:r>
              <a:rPr lang="ko-KR" altLang="en-US" sz="800" b="1" dirty="0" err="1" smtClean="0"/>
              <a:t>구종</a:t>
            </a:r>
            <a:r>
              <a:rPr lang="ko-KR" altLang="en-US" sz="800" b="1" dirty="0" smtClean="0"/>
              <a:t> 선택</a:t>
            </a:r>
            <a:endParaRPr lang="ko-KR" altLang="en-US" sz="800" b="1" dirty="0"/>
          </a:p>
        </p:txBody>
      </p:sp>
      <p:cxnSp>
        <p:nvCxnSpPr>
          <p:cNvPr id="60" name="직선 화살표 연결선 59"/>
          <p:cNvCxnSpPr>
            <a:stCxn id="58" idx="3"/>
            <a:endCxn id="64" idx="1"/>
          </p:cNvCxnSpPr>
          <p:nvPr/>
        </p:nvCxnSpPr>
        <p:spPr>
          <a:xfrm flipV="1">
            <a:off x="6646818" y="604139"/>
            <a:ext cx="517470" cy="602138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64288" y="188640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보유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중 기본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가능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보유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구종의</a:t>
            </a:r>
            <a:r>
              <a:rPr lang="ko-KR" altLang="en-US" sz="800" dirty="0" smtClean="0">
                <a:solidFill>
                  <a:srgbClr val="FF0000"/>
                </a:solidFill>
              </a:rPr>
              <a:t> 레벨표시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경험치 섹션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EX) </a:t>
            </a:r>
            <a:r>
              <a:rPr lang="ko-KR" altLang="en-US" sz="800" dirty="0" smtClean="0"/>
              <a:t>포심</a:t>
            </a:r>
            <a:r>
              <a:rPr lang="en-US" altLang="ko-KR" sz="800" dirty="0" smtClean="0"/>
              <a:t>,  </a:t>
            </a:r>
            <a:r>
              <a:rPr lang="ko-KR" altLang="en-US" sz="800" dirty="0" smtClean="0"/>
              <a:t>슬라이더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체인지업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커브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슈트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포크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싱커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4572000" y="2636912"/>
            <a:ext cx="2088232" cy="4320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4572000" y="3068960"/>
            <a:ext cx="2088232" cy="4320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788024" y="1916832"/>
            <a:ext cx="1080120" cy="14401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807074" y="1916832"/>
            <a:ext cx="567680" cy="1440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807074" y="2401838"/>
            <a:ext cx="1061070" cy="14401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826124" y="2401838"/>
            <a:ext cx="753988" cy="14401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257900" y="221972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LV3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4499992" y="2564904"/>
            <a:ext cx="2160240" cy="100811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/>
          <p:cNvCxnSpPr>
            <a:stCxn id="82" idx="3"/>
            <a:endCxn id="89" idx="1"/>
          </p:cNvCxnSpPr>
          <p:nvPr/>
        </p:nvCxnSpPr>
        <p:spPr>
          <a:xfrm>
            <a:off x="6660232" y="3068960"/>
            <a:ext cx="216024" cy="230833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876256" y="3068960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UNLOCK</a:t>
            </a:r>
            <a:r>
              <a:rPr lang="ko-KR" altLang="en-US" sz="800" dirty="0" smtClean="0">
                <a:solidFill>
                  <a:srgbClr val="FF0000"/>
                </a:solidFill>
              </a:rPr>
              <a:t>되지 않은 구종은 보기와 같이  비활성화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625261" y="1278285"/>
            <a:ext cx="1170876" cy="13449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4644311" y="1278285"/>
            <a:ext cx="567680" cy="1440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5793136" y="1243462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34%</a:t>
            </a:r>
            <a:endParaRPr lang="ko-KR" altLang="en-US" sz="800" b="1" dirty="0"/>
          </a:p>
        </p:txBody>
      </p:sp>
      <p:sp>
        <p:nvSpPr>
          <p:cNvPr id="48" name="타원 47"/>
          <p:cNvSpPr/>
          <p:nvPr/>
        </p:nvSpPr>
        <p:spPr>
          <a:xfrm>
            <a:off x="6307313" y="1710333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251304" y="173471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LV2</a:t>
            </a:r>
            <a:endParaRPr lang="ko-KR" altLang="en-US" sz="1000" b="1" dirty="0"/>
          </a:p>
        </p:txBody>
      </p:sp>
      <p:sp>
        <p:nvSpPr>
          <p:cNvPr id="61" name="타원 60"/>
          <p:cNvSpPr/>
          <p:nvPr/>
        </p:nvSpPr>
        <p:spPr>
          <a:xfrm>
            <a:off x="6326363" y="2195339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299647" y="1059261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243638" y="108364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LV3</a:t>
            </a:r>
            <a:endParaRPr lang="ko-KR" altLang="en-US" sz="10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6274314" y="2229423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LV3</a:t>
            </a:r>
            <a:endParaRPr lang="ko-KR" altLang="en-US" sz="1000" b="1" dirty="0"/>
          </a:p>
        </p:txBody>
      </p:sp>
      <p:sp>
        <p:nvSpPr>
          <p:cNvPr id="103" name="직사각형 102"/>
          <p:cNvSpPr/>
          <p:nvPr/>
        </p:nvSpPr>
        <p:spPr>
          <a:xfrm>
            <a:off x="467544" y="3573016"/>
            <a:ext cx="1728192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498694" y="3601894"/>
            <a:ext cx="193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/>
              <a:t>변화구 장착 하기</a:t>
            </a:r>
            <a:endParaRPr lang="ko-KR" altLang="en-US" sz="1600" b="1" dirty="0"/>
          </a:p>
        </p:txBody>
      </p:sp>
      <p:cxnSp>
        <p:nvCxnSpPr>
          <p:cNvPr id="109" name="직선 화살표 연결선 108"/>
          <p:cNvCxnSpPr>
            <a:stCxn id="104" idx="2"/>
            <a:endCxn id="116" idx="0"/>
          </p:cNvCxnSpPr>
          <p:nvPr/>
        </p:nvCxnSpPr>
        <p:spPr>
          <a:xfrm>
            <a:off x="1467989" y="3940448"/>
            <a:ext cx="79675" cy="136076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99792" y="522920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투수 코치 이미지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총 </a:t>
            </a:r>
            <a:r>
              <a:rPr lang="en-US" altLang="ko-KR" sz="800" dirty="0" smtClean="0">
                <a:solidFill>
                  <a:srgbClr val="FF0000"/>
                </a:solidFill>
              </a:rPr>
              <a:t>4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좋</a:t>
            </a:r>
            <a:r>
              <a:rPr lang="ko-KR" altLang="en-US" sz="800" dirty="0" smtClean="0">
                <a:solidFill>
                  <a:srgbClr val="FF0000"/>
                </a:solidFill>
              </a:rPr>
              <a:t> 우측 보유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선택에 따라 랜덤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95536" y="5301208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변화구 장착 버튼 추가 요망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변화구 장착 버튼 </a:t>
            </a:r>
            <a:r>
              <a:rPr lang="en-US" altLang="ko-KR" sz="800" dirty="0" smtClean="0">
                <a:solidFill>
                  <a:srgbClr val="FF0000"/>
                </a:solidFill>
              </a:rPr>
              <a:t>TAP</a:t>
            </a:r>
            <a:r>
              <a:rPr lang="ko-KR" altLang="en-US" sz="800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(POP UP</a:t>
            </a:r>
            <a:r>
              <a:rPr lang="ko-KR" altLang="en-US" sz="800" dirty="0" smtClean="0">
                <a:solidFill>
                  <a:srgbClr val="FF0000"/>
                </a:solidFill>
              </a:rPr>
              <a:t>설명은 투수 코치 정리 </a:t>
            </a:r>
            <a:r>
              <a:rPr lang="en-US" altLang="ko-KR" sz="800" dirty="0" smtClean="0">
                <a:solidFill>
                  <a:srgbClr val="FF0000"/>
                </a:solidFill>
              </a:rPr>
              <a:t>(2)  </a:t>
            </a:r>
            <a:r>
              <a:rPr lang="ko-KR" altLang="en-US" sz="800" dirty="0" smtClean="0">
                <a:solidFill>
                  <a:srgbClr val="FF0000"/>
                </a:solidFill>
              </a:rPr>
              <a:t>참조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cxnSp>
        <p:nvCxnSpPr>
          <p:cNvPr id="47" name="직선 화살표 연결선 46"/>
          <p:cNvCxnSpPr>
            <a:stCxn id="56" idx="2"/>
          </p:cNvCxnSpPr>
          <p:nvPr/>
        </p:nvCxnSpPr>
        <p:spPr>
          <a:xfrm flipH="1">
            <a:off x="3203848" y="527194"/>
            <a:ext cx="2484276" cy="146164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 UPGRADE UI(4) </a:t>
            </a:r>
            <a:r>
              <a:rPr lang="ko-KR" altLang="en-US" b="1" dirty="0" smtClean="0"/>
              <a:t>투수 코치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정리</a:t>
            </a:r>
            <a:r>
              <a:rPr lang="en-US" altLang="ko-KR" b="1" dirty="0" smtClean="0"/>
              <a:t>(2)</a:t>
            </a:r>
            <a:endParaRPr lang="ko-KR" altLang="en-US" b="1" dirty="0"/>
          </a:p>
        </p:txBody>
      </p:sp>
      <p:pic>
        <p:nvPicPr>
          <p:cNvPr id="6" name="Picture 2" descr="C:\Users\aura9369\Desktop\20120313_장은진\04_Upgra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692696"/>
            <a:ext cx="6264695" cy="417646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95536" y="692696"/>
            <a:ext cx="6264696" cy="41764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07704" y="1196752"/>
            <a:ext cx="3168352" cy="17281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 descr="\\Mob-file\네오위즈모바일_장현국\제작본부\00.Project_김기완\01.진행중\캐주얼야구\그래픽 ui\시안\20120305_강정하\투수모드02.jpg"/>
          <p:cNvPicPr>
            <a:picLocks noChangeAspect="1" noChangeArrowheads="1"/>
          </p:cNvPicPr>
          <p:nvPr/>
        </p:nvPicPr>
        <p:blipFill>
          <a:blip r:embed="rId3" cstate="print"/>
          <a:srcRect l="19444" t="20833" r="19445" b="20833"/>
          <a:stretch>
            <a:fillRect/>
          </a:stretch>
        </p:blipFill>
        <p:spPr bwMode="auto">
          <a:xfrm>
            <a:off x="1907704" y="2780928"/>
            <a:ext cx="2736304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491880" y="1205378"/>
            <a:ext cx="1584176" cy="15121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7704" y="1196752"/>
            <a:ext cx="1584176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07704" y="1205378"/>
            <a:ext cx="158417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07704" y="1971588"/>
            <a:ext cx="1584176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07704" y="2357506"/>
            <a:ext cx="158417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07704" y="1582670"/>
            <a:ext cx="1584176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07704" y="980728"/>
            <a:ext cx="316835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7" idx="2"/>
            <a:endCxn id="17" idx="0"/>
          </p:cNvCxnSpPr>
          <p:nvPr/>
        </p:nvCxnSpPr>
        <p:spPr>
          <a:xfrm flipV="1">
            <a:off x="3491880" y="980728"/>
            <a:ext cx="0" cy="2160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이등변 삼각형 19"/>
          <p:cNvSpPr/>
          <p:nvPr/>
        </p:nvSpPr>
        <p:spPr>
          <a:xfrm rot="16200000">
            <a:off x="1403648" y="3573016"/>
            <a:ext cx="576064" cy="144016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5004048" y="3573016"/>
            <a:ext cx="576064" cy="144016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3968" y="4437112"/>
            <a:ext cx="792088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376228" y="439960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O K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339752" y="1628800"/>
            <a:ext cx="924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V </a:t>
            </a:r>
            <a:r>
              <a:rPr lang="ko-KR" altLang="en-US" sz="1000" b="1" dirty="0" smtClean="0"/>
              <a:t>슬라이더</a:t>
            </a:r>
            <a:endParaRPr lang="ko-KR" altLang="en-US" sz="1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339752" y="1268760"/>
            <a:ext cx="924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포 심</a:t>
            </a:r>
            <a:endParaRPr lang="ko-KR" altLang="en-US" sz="1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39752" y="2030651"/>
            <a:ext cx="924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컷 </a:t>
            </a:r>
            <a:r>
              <a:rPr lang="ko-KR" altLang="en-US" sz="1000" b="1" dirty="0" err="1" smtClean="0"/>
              <a:t>패스트</a:t>
            </a:r>
            <a:r>
              <a:rPr lang="ko-KR" altLang="en-US" sz="1000" b="1" dirty="0" smtClean="0"/>
              <a:t> 볼</a:t>
            </a:r>
            <a:endParaRPr lang="ko-KR" altLang="en-US" sz="1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39752" y="2420888"/>
            <a:ext cx="924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커 </a:t>
            </a:r>
            <a:r>
              <a:rPr lang="ko-KR" altLang="en-US" sz="1000" b="1" dirty="0" err="1" smtClean="0"/>
              <a:t>브</a:t>
            </a:r>
            <a:endParaRPr lang="ko-KR" alt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267744" y="98072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보유 변화구</a:t>
            </a:r>
            <a:endParaRPr lang="ko-KR" altLang="en-US" sz="1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851920" y="98072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설         명</a:t>
            </a:r>
            <a:endParaRPr lang="ko-KR" altLang="en-US" sz="1000" b="1" dirty="0"/>
          </a:p>
        </p:txBody>
      </p:sp>
      <p:pic>
        <p:nvPicPr>
          <p:cNvPr id="31" name="Picture 3" descr="\\Mob-file\네오위즈모바일_장현국\제작본부\00.Project_김기완\01.진행중\캐주얼야구\그래픽 ui\시안\20120305_강정하\투수모드02.jpg"/>
          <p:cNvPicPr>
            <a:picLocks noChangeAspect="1" noChangeArrowheads="1"/>
          </p:cNvPicPr>
          <p:nvPr/>
        </p:nvPicPr>
        <p:blipFill>
          <a:blip r:embed="rId3" cstate="print"/>
          <a:srcRect l="23611" t="20833" r="69445" b="20833"/>
          <a:stretch>
            <a:fillRect/>
          </a:stretch>
        </p:blipFill>
        <p:spPr bwMode="auto">
          <a:xfrm>
            <a:off x="4644008" y="2780928"/>
            <a:ext cx="432048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1907704" y="2780928"/>
            <a:ext cx="3168352" cy="2160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18130" y="3140968"/>
            <a:ext cx="432048" cy="144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347864" y="3140968"/>
            <a:ext cx="432048" cy="144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21612" y="3103464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미선택</a:t>
            </a:r>
            <a:endParaRPr lang="ko-KR" altLang="en-US" sz="8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592252" y="3103464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미선택</a:t>
            </a:r>
            <a:endParaRPr lang="ko-KR" altLang="en-US" sz="800" b="1" dirty="0"/>
          </a:p>
        </p:txBody>
      </p:sp>
      <p:sp>
        <p:nvSpPr>
          <p:cNvPr id="43" name="이등변 삼각형 42"/>
          <p:cNvSpPr/>
          <p:nvPr/>
        </p:nvSpPr>
        <p:spPr>
          <a:xfrm>
            <a:off x="2411760" y="862590"/>
            <a:ext cx="648072" cy="144016"/>
          </a:xfrm>
          <a:prstGeom prst="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149092" y="278092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제스쳐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선택</a:t>
            </a:r>
            <a:endParaRPr lang="ko-KR" altLang="en-US" sz="1000" b="1" dirty="0"/>
          </a:p>
        </p:txBody>
      </p:sp>
      <p:sp>
        <p:nvSpPr>
          <p:cNvPr id="46" name="직사각형 45"/>
          <p:cNvSpPr/>
          <p:nvPr/>
        </p:nvSpPr>
        <p:spPr>
          <a:xfrm>
            <a:off x="3195222" y="1239882"/>
            <a:ext cx="27078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95222" y="1620174"/>
            <a:ext cx="27078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195222" y="2006092"/>
            <a:ext cx="27078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00848" y="2392010"/>
            <a:ext cx="27078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/>
          <p:cNvSpPr/>
          <p:nvPr/>
        </p:nvSpPr>
        <p:spPr>
          <a:xfrm flipV="1">
            <a:off x="2411760" y="2683042"/>
            <a:ext cx="648072" cy="135632"/>
          </a:xfrm>
          <a:prstGeom prst="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 rot="19483213">
            <a:off x="1907704" y="1268760"/>
            <a:ext cx="504056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bg1"/>
                </a:solidFill>
              </a:rPr>
              <a:t>장착중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 rot="19483213">
            <a:off x="1877504" y="2402652"/>
            <a:ext cx="504056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bg1"/>
                </a:solidFill>
              </a:rPr>
              <a:t>장착중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31840" y="1268760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해제</a:t>
            </a:r>
            <a:endParaRPr lang="ko-KR" altLang="en-US" sz="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131840" y="2420888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해제</a:t>
            </a:r>
            <a:endParaRPr lang="ko-KR" altLang="en-US" sz="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131840" y="1637426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등록</a:t>
            </a:r>
            <a:endParaRPr lang="ko-KR" alt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131840" y="2043596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등록</a:t>
            </a:r>
            <a:endParaRPr lang="ko-KR" altLang="en-US" sz="800" b="1" dirty="0"/>
          </a:p>
        </p:txBody>
      </p:sp>
      <p:sp>
        <p:nvSpPr>
          <p:cNvPr id="57" name="직사각형 56"/>
          <p:cNvSpPr/>
          <p:nvPr/>
        </p:nvSpPr>
        <p:spPr>
          <a:xfrm>
            <a:off x="3661774" y="1312254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877798" y="128901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V </a:t>
            </a:r>
            <a:r>
              <a:rPr lang="ko-KR" altLang="en-US" sz="1000" b="1" dirty="0" smtClean="0"/>
              <a:t>슬라이더</a:t>
            </a:r>
            <a:endParaRPr lang="ko-KR" altLang="en-US" sz="1000" b="1" dirty="0"/>
          </a:p>
        </p:txBody>
      </p:sp>
      <p:sp>
        <p:nvSpPr>
          <p:cNvPr id="61" name="타원 60"/>
          <p:cNvSpPr/>
          <p:nvPr/>
        </p:nvSpPr>
        <p:spPr>
          <a:xfrm>
            <a:off x="3599645" y="1261397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543636" y="1285780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LV2</a:t>
            </a:r>
            <a:endParaRPr lang="ko-KR" altLang="en-US" sz="1000" b="1" dirty="0"/>
          </a:p>
        </p:txBody>
      </p:sp>
      <p:sp>
        <p:nvSpPr>
          <p:cNvPr id="63" name="직사각형 62"/>
          <p:cNvSpPr/>
          <p:nvPr/>
        </p:nvSpPr>
        <p:spPr>
          <a:xfrm>
            <a:off x="3635896" y="1628800"/>
            <a:ext cx="1296144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3707904" y="1700808"/>
            <a:ext cx="1152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제스쳐</a:t>
            </a:r>
            <a:r>
              <a:rPr lang="ko-KR" altLang="en-US" sz="1000" b="1" dirty="0" smtClean="0"/>
              <a:t> 이미지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       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설명</a:t>
            </a:r>
            <a:endParaRPr lang="en-US" altLang="ko-KR" sz="1000" b="1" dirty="0" smtClean="0"/>
          </a:p>
        </p:txBody>
      </p:sp>
      <p:sp>
        <p:nvSpPr>
          <p:cNvPr id="72" name="직사각형 71"/>
          <p:cNvSpPr/>
          <p:nvPr/>
        </p:nvSpPr>
        <p:spPr>
          <a:xfrm>
            <a:off x="1708932" y="764705"/>
            <a:ext cx="1800200" cy="20162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십각형 70"/>
          <p:cNvSpPr/>
          <p:nvPr/>
        </p:nvSpPr>
        <p:spPr>
          <a:xfrm>
            <a:off x="1547664" y="1124744"/>
            <a:ext cx="288032" cy="288032"/>
          </a:xfrm>
          <a:prstGeom prst="decago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547664" y="11247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73" name="직사각형 72"/>
          <p:cNvSpPr/>
          <p:nvPr/>
        </p:nvSpPr>
        <p:spPr>
          <a:xfrm>
            <a:off x="1547664" y="2801180"/>
            <a:ext cx="3888432" cy="187220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십각형 67"/>
          <p:cNvSpPr/>
          <p:nvPr/>
        </p:nvSpPr>
        <p:spPr>
          <a:xfrm>
            <a:off x="5292080" y="2780928"/>
            <a:ext cx="288032" cy="288032"/>
          </a:xfrm>
          <a:prstGeom prst="decago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292080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74" name="직사각형 73"/>
          <p:cNvSpPr/>
          <p:nvPr/>
        </p:nvSpPr>
        <p:spPr>
          <a:xfrm>
            <a:off x="3610018" y="764705"/>
            <a:ext cx="1656184" cy="1944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십각형 65"/>
          <p:cNvSpPr/>
          <p:nvPr/>
        </p:nvSpPr>
        <p:spPr>
          <a:xfrm>
            <a:off x="5220072" y="753671"/>
            <a:ext cx="288032" cy="288032"/>
          </a:xfrm>
          <a:prstGeom prst="decago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5220072" y="76470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6732240" y="3212976"/>
            <a:ext cx="2411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2. 1</a:t>
            </a:r>
            <a:r>
              <a:rPr lang="ko-KR" altLang="en-US" sz="800" dirty="0" smtClean="0">
                <a:solidFill>
                  <a:srgbClr val="FF0000"/>
                </a:solidFill>
              </a:rPr>
              <a:t>번의 보유 변화구 등록버튼을 누르기 전까진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  비활성화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  버튼을 누르면 활성화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smtClean="0">
                <a:solidFill>
                  <a:srgbClr val="FF0000"/>
                </a:solidFill>
              </a:rPr>
              <a:t>화살표 또는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드레그로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가능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(</a:t>
            </a:r>
            <a:r>
              <a:rPr lang="ko-KR" altLang="en-US" sz="800" dirty="0" smtClean="0">
                <a:solidFill>
                  <a:srgbClr val="FF0000"/>
                </a:solidFill>
              </a:rPr>
              <a:t>빨간색 직사각형에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미선택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제스쳐가</a:t>
            </a:r>
            <a:r>
              <a:rPr lang="ko-KR" altLang="en-US" sz="800" dirty="0" smtClean="0">
                <a:solidFill>
                  <a:srgbClr val="FF0000"/>
                </a:solidFill>
              </a:rPr>
              <a:t> 들어가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 </a:t>
            </a:r>
            <a:r>
              <a:rPr lang="ko-KR" altLang="en-US" sz="800" dirty="0" smtClean="0">
                <a:solidFill>
                  <a:srgbClr val="FF0000"/>
                </a:solidFill>
              </a:rPr>
              <a:t>면 제스쳐 이미지 활성화 표시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smtClean="0">
                <a:solidFill>
                  <a:srgbClr val="FF0000"/>
                </a:solidFill>
              </a:rPr>
              <a:t>등록된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이미지 위에 등록 변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smtClean="0">
                <a:solidFill>
                  <a:srgbClr val="FF0000"/>
                </a:solidFill>
              </a:rPr>
              <a:t>화구 이름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미등록된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미선택을</a:t>
            </a:r>
            <a:r>
              <a:rPr lang="ko-KR" altLang="en-US" sz="800" dirty="0" smtClean="0">
                <a:solidFill>
                  <a:srgbClr val="FF0000"/>
                </a:solidFill>
              </a:rPr>
              <a:t> 표시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(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미선택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시에 </a:t>
            </a:r>
            <a:r>
              <a:rPr lang="en-US" altLang="ko-KR" sz="800" dirty="0" smtClean="0">
                <a:solidFill>
                  <a:srgbClr val="FF0000"/>
                </a:solidFill>
              </a:rPr>
              <a:t>OK</a:t>
            </a:r>
            <a:r>
              <a:rPr lang="ko-KR" altLang="en-US" sz="800" dirty="0" smtClean="0">
                <a:solidFill>
                  <a:srgbClr val="FF0000"/>
                </a:solidFill>
              </a:rPr>
              <a:t>버튼 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OK</a:t>
            </a:r>
            <a:r>
              <a:rPr lang="ko-KR" altLang="en-US" sz="800" dirty="0" smtClean="0">
                <a:solidFill>
                  <a:srgbClr val="FF0000"/>
                </a:solidFill>
              </a:rPr>
              <a:t>버튼 누르면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(</a:t>
            </a:r>
            <a:r>
              <a:rPr lang="ko-KR" altLang="en-US" sz="800" dirty="0" smtClean="0">
                <a:solidFill>
                  <a:srgbClr val="FF0000"/>
                </a:solidFill>
              </a:rPr>
              <a:t>누르면 등록하시겠습니까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?)</a:t>
            </a:r>
            <a:r>
              <a:rPr lang="ko-KR" altLang="en-US" sz="800" dirty="0" smtClean="0">
                <a:solidFill>
                  <a:srgbClr val="FF0000"/>
                </a:solidFill>
              </a:rPr>
              <a:t> 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203848" y="3040082"/>
            <a:ext cx="720080" cy="1368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6732240" y="620688"/>
            <a:ext cx="2411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3. 1</a:t>
            </a:r>
            <a:r>
              <a:rPr lang="ko-KR" altLang="en-US" sz="800" dirty="0" smtClean="0">
                <a:solidFill>
                  <a:srgbClr val="FF0000"/>
                </a:solidFill>
              </a:rPr>
              <a:t>번에서 항목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등록 변화구 미등록 변화구 모두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시 해당 변화구의 레벨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  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제스쳐이미지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등록 완료된 변화구만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미등록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smtClean="0">
                <a:solidFill>
                  <a:srgbClr val="FF0000"/>
                </a:solidFill>
              </a:rPr>
              <a:t>변화구는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미등록 이미지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smtClean="0">
                <a:solidFill>
                  <a:srgbClr val="FF0000"/>
                </a:solidFill>
              </a:rPr>
              <a:t>설명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</a:p>
        </p:txBody>
      </p:sp>
      <p:cxnSp>
        <p:nvCxnSpPr>
          <p:cNvPr id="80" name="직선 화살표 연결선 79"/>
          <p:cNvCxnSpPr>
            <a:stCxn id="74" idx="3"/>
            <a:endCxn id="79" idx="1"/>
          </p:cNvCxnSpPr>
          <p:nvPr/>
        </p:nvCxnSpPr>
        <p:spPr>
          <a:xfrm flipV="1">
            <a:off x="5266202" y="1282408"/>
            <a:ext cx="1466038" cy="454405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3" idx="3"/>
            <a:endCxn id="77" idx="1"/>
          </p:cNvCxnSpPr>
          <p:nvPr/>
        </p:nvCxnSpPr>
        <p:spPr>
          <a:xfrm>
            <a:off x="5436096" y="3737284"/>
            <a:ext cx="1296144" cy="81452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2" idx="1"/>
            <a:endCxn id="76" idx="0"/>
          </p:cNvCxnSpPr>
          <p:nvPr/>
        </p:nvCxnSpPr>
        <p:spPr>
          <a:xfrm>
            <a:off x="1708932" y="1772817"/>
            <a:ext cx="954856" cy="331236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71600" y="5085184"/>
            <a:ext cx="3384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1.</a:t>
            </a:r>
            <a:r>
              <a:rPr lang="ko-KR" altLang="en-US" sz="800" dirty="0" smtClean="0">
                <a:solidFill>
                  <a:srgbClr val="FF0000"/>
                </a:solidFill>
              </a:rPr>
              <a:t>변화구 보유 변화구 출력 요망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(</a:t>
            </a:r>
            <a:r>
              <a:rPr lang="ko-KR" altLang="en-US" sz="800" dirty="0" smtClean="0">
                <a:solidFill>
                  <a:srgbClr val="FF0000"/>
                </a:solidFill>
              </a:rPr>
              <a:t>보유 변화구 수만큼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 현재 장착중인 변화구는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장착중이라고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출력하고 해제버튼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(</a:t>
            </a:r>
            <a:r>
              <a:rPr lang="ko-KR" altLang="en-US" sz="800" dirty="0" smtClean="0">
                <a:solidFill>
                  <a:srgbClr val="FF0000"/>
                </a:solidFill>
              </a:rPr>
              <a:t>해제 누르면 </a:t>
            </a:r>
            <a:r>
              <a:rPr lang="en-US" altLang="ko-KR" sz="800" dirty="0" smtClean="0">
                <a:solidFill>
                  <a:srgbClr val="FF0000"/>
                </a:solidFill>
              </a:rPr>
              <a:t>000</a:t>
            </a:r>
            <a:r>
              <a:rPr lang="ko-KR" altLang="en-US" sz="800" dirty="0" smtClean="0">
                <a:solidFill>
                  <a:srgbClr val="FF0000"/>
                </a:solidFill>
              </a:rPr>
              <a:t>을 해제 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 현재 장착 중이지 않은 변화구는 등록 버튼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(</a:t>
            </a:r>
            <a:r>
              <a:rPr lang="ko-KR" altLang="en-US" sz="800" dirty="0" smtClean="0">
                <a:solidFill>
                  <a:srgbClr val="FF0000"/>
                </a:solidFill>
              </a:rPr>
              <a:t>등록 버튼 누르면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 화살표 또는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드레그로</a:t>
            </a:r>
            <a:r>
              <a:rPr lang="ko-KR" altLang="en-US" sz="800" dirty="0" smtClean="0">
                <a:solidFill>
                  <a:srgbClr val="FF0000"/>
                </a:solidFill>
              </a:rPr>
              <a:t> 변화구 보기 가능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10. SINGLE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1026" name="Picture 2" descr="C:\Users\aura9369\Desktop\20120313_장은진\06_Popu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5220072" cy="3480048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547664" y="1475259"/>
            <a:ext cx="2952328" cy="194421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11" idx="1"/>
          </p:cNvCxnSpPr>
          <p:nvPr/>
        </p:nvCxnSpPr>
        <p:spPr>
          <a:xfrm flipV="1">
            <a:off x="4499992" y="2219673"/>
            <a:ext cx="1584176" cy="227694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84168" y="198884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오픈 버전에서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</a:t>
            </a:r>
            <a:r>
              <a:rPr lang="ko-KR" altLang="en-US" sz="800" dirty="0" smtClean="0">
                <a:solidFill>
                  <a:srgbClr val="FF0000"/>
                </a:solidFill>
              </a:rPr>
              <a:t>제외 되며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메인 </a:t>
            </a:r>
            <a:r>
              <a:rPr lang="en-US" altLang="ko-KR" sz="800" dirty="0" smtClean="0">
                <a:solidFill>
                  <a:srgbClr val="FF0000"/>
                </a:solidFill>
              </a:rPr>
              <a:t>UI</a:t>
            </a:r>
            <a:r>
              <a:rPr lang="ko-KR" altLang="en-US" sz="800" dirty="0" smtClean="0">
                <a:solidFill>
                  <a:srgbClr val="FF0000"/>
                </a:solidFill>
              </a:rPr>
              <a:t>에서 </a:t>
            </a:r>
            <a:r>
              <a:rPr lang="en-US" altLang="ko-KR" sz="800" dirty="0" smtClean="0">
                <a:solidFill>
                  <a:srgbClr val="FF0000"/>
                </a:solidFill>
              </a:rPr>
              <a:t>SINGLE TAP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 바로 </a:t>
            </a:r>
            <a:r>
              <a:rPr lang="en-US" altLang="ko-KR" sz="800" dirty="0" smtClean="0">
                <a:solidFill>
                  <a:srgbClr val="FF0000"/>
                </a:solidFill>
              </a:rPr>
              <a:t>TOTAL</a:t>
            </a:r>
            <a:r>
              <a:rPr lang="ko-KR" altLang="en-US" sz="800" dirty="0" smtClean="0">
                <a:solidFill>
                  <a:srgbClr val="FF0000"/>
                </a:solidFill>
              </a:rPr>
              <a:t>플레이 진입 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11. FRIENDLY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2050" name="Picture 2" descr="C:\Users\aura9369\Desktop\20120313_장은진\06_Popup_02_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3"/>
            <a:ext cx="5472608" cy="364840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590488" y="1268760"/>
            <a:ext cx="3096344" cy="266429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28" idx="1"/>
          </p:cNvCxnSpPr>
          <p:nvPr/>
        </p:nvCxnSpPr>
        <p:spPr>
          <a:xfrm>
            <a:off x="4686832" y="2600908"/>
            <a:ext cx="1757376" cy="521189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3382778" y="3106464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375158" y="2314376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382778" y="2704896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75158" y="188232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874780" y="1916832"/>
            <a:ext cx="625212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71386" y="1920260"/>
            <a:ext cx="6717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대전 신청 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3867160" y="2322592"/>
            <a:ext cx="625212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48526" y="2326020"/>
            <a:ext cx="7234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대전 신청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3867160" y="2728352"/>
            <a:ext cx="625212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848526" y="2731780"/>
            <a:ext cx="6717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대전 신청</a:t>
            </a:r>
            <a:endParaRPr lang="ko-KR" altLang="en-US" sz="800" b="1" dirty="0"/>
          </a:p>
        </p:txBody>
      </p:sp>
      <p:sp>
        <p:nvSpPr>
          <p:cNvPr id="23" name="직사각형 22"/>
          <p:cNvSpPr/>
          <p:nvPr/>
        </p:nvSpPr>
        <p:spPr>
          <a:xfrm>
            <a:off x="3867160" y="3137540"/>
            <a:ext cx="625212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48526" y="3140968"/>
            <a:ext cx="6717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대전 신청 </a:t>
            </a:r>
            <a:endParaRPr lang="ko-KR" altLang="en-US" sz="800" b="1" dirty="0"/>
          </a:p>
        </p:txBody>
      </p:sp>
      <p:sp>
        <p:nvSpPr>
          <p:cNvPr id="25" name="직사각형 24"/>
          <p:cNvSpPr/>
          <p:nvPr/>
        </p:nvSpPr>
        <p:spPr>
          <a:xfrm>
            <a:off x="3868166" y="2322628"/>
            <a:ext cx="619197" cy="216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9540" y="3149594"/>
            <a:ext cx="619197" cy="216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444208" y="1844824"/>
            <a:ext cx="23762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친구 목록 출력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친구 접속 여부 알림 아이콘 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비활성화 출력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대전 신청  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,</a:t>
            </a:r>
            <a:r>
              <a:rPr lang="ko-KR" altLang="en-US" sz="800" dirty="0" smtClean="0">
                <a:solidFill>
                  <a:srgbClr val="FF0000"/>
                </a:solidFill>
              </a:rPr>
              <a:t> 비활성화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화살표로 스크롤 가능하며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드레그로도</a:t>
            </a:r>
            <a:r>
              <a:rPr lang="ko-KR" altLang="en-US" sz="800" dirty="0" smtClean="0">
                <a:solidFill>
                  <a:srgbClr val="FF0000"/>
                </a:solidFill>
              </a:rPr>
              <a:t> 스크롤 가능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대전 신청 버튼  </a:t>
            </a:r>
            <a:r>
              <a:rPr lang="en-US" altLang="ko-KR" sz="800" dirty="0" smtClean="0">
                <a:solidFill>
                  <a:srgbClr val="FF0000"/>
                </a:solidFill>
              </a:rPr>
              <a:t>TAP 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 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000</a:t>
            </a:r>
            <a:r>
              <a:rPr lang="ko-KR" altLang="en-US" sz="800" dirty="0" smtClean="0">
                <a:solidFill>
                  <a:srgbClr val="FF0000"/>
                </a:solidFill>
              </a:rPr>
              <a:t>님에게 대전 신청을 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대전 신청을 받은 사용자는 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000</a:t>
            </a:r>
            <a:r>
              <a:rPr lang="ko-KR" altLang="en-US" sz="800" dirty="0" smtClean="0">
                <a:solidFill>
                  <a:srgbClr val="FF0000"/>
                </a:solidFill>
              </a:rPr>
              <a:t>님에게 대전 신청이 들어왔습니다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 </a:t>
            </a:r>
            <a:r>
              <a:rPr lang="ko-KR" altLang="en-US" sz="800" dirty="0" smtClean="0">
                <a:solidFill>
                  <a:srgbClr val="FF0000"/>
                </a:solidFill>
              </a:rPr>
              <a:t>수락 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47864" y="2738378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ON</a:t>
            </a:r>
            <a:endParaRPr lang="ko-KR" altLang="en-US" sz="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330612" y="2357506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OFF</a:t>
            </a:r>
            <a:endParaRPr lang="ko-KR" altLang="en-US" sz="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347864" y="1916832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ON</a:t>
            </a:r>
            <a:endParaRPr lang="ko-KR" altLang="en-US" sz="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347864" y="3158220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OFF</a:t>
            </a:r>
            <a:endParaRPr lang="ko-KR" altLang="en-US" sz="800" b="1" dirty="0"/>
          </a:p>
        </p:txBody>
      </p:sp>
      <p:sp>
        <p:nvSpPr>
          <p:cNvPr id="37" name="이등변 삼각형 36"/>
          <p:cNvSpPr/>
          <p:nvPr/>
        </p:nvSpPr>
        <p:spPr>
          <a:xfrm>
            <a:off x="2771800" y="1319092"/>
            <a:ext cx="648072" cy="144016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flipV="1">
            <a:off x="2815233" y="3639398"/>
            <a:ext cx="648072" cy="135632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MATCH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1026" name="Picture 2" descr="C:\Users\aura9369\Desktop\20120313_장은진\03_Play_01_ma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48680"/>
            <a:ext cx="4247456" cy="2831637"/>
          </a:xfrm>
          <a:prstGeom prst="rect">
            <a:avLst/>
          </a:prstGeom>
          <a:noFill/>
        </p:spPr>
      </p:pic>
      <p:pic>
        <p:nvPicPr>
          <p:cNvPr id="1027" name="Picture 3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717032"/>
            <a:ext cx="4230663" cy="2820442"/>
          </a:xfrm>
          <a:prstGeom prst="rect">
            <a:avLst/>
          </a:prstGeom>
          <a:noFill/>
        </p:spPr>
      </p:pic>
      <p:sp>
        <p:nvSpPr>
          <p:cNvPr id="7" name="오른쪽 화살표 6"/>
          <p:cNvSpPr/>
          <p:nvPr/>
        </p:nvSpPr>
        <p:spPr>
          <a:xfrm rot="2562202">
            <a:off x="4415466" y="3416482"/>
            <a:ext cx="288032" cy="288032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26064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STAND BY</a:t>
            </a:r>
            <a:r>
              <a:rPr lang="ko-KR" altLang="en-US" sz="800" dirty="0" smtClean="0">
                <a:solidFill>
                  <a:srgbClr val="FF0000"/>
                </a:solidFill>
              </a:rPr>
              <a:t> 삭제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altLang="ko-KR" sz="800" dirty="0" smtClean="0"/>
              <a:t>READY </a:t>
            </a:r>
            <a:r>
              <a:rPr lang="ko-KR" altLang="en-US" sz="800" dirty="0" smtClean="0"/>
              <a:t>누르면 아래 </a:t>
            </a:r>
            <a:r>
              <a:rPr lang="en-US" altLang="ko-KR" sz="800" dirty="0" smtClean="0"/>
              <a:t>READY</a:t>
            </a:r>
            <a:r>
              <a:rPr lang="ko-KR" altLang="en-US" sz="800" dirty="0" smtClean="0"/>
              <a:t>이미지로 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9" name="직사각형 8"/>
          <p:cNvSpPr/>
          <p:nvPr/>
        </p:nvSpPr>
        <p:spPr>
          <a:xfrm>
            <a:off x="179512" y="1196752"/>
            <a:ext cx="792088" cy="72008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07321" y="1187227"/>
            <a:ext cx="792088" cy="72008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8" idx="1"/>
          </p:cNvCxnSpPr>
          <p:nvPr/>
        </p:nvCxnSpPr>
        <p:spPr>
          <a:xfrm flipV="1">
            <a:off x="683568" y="429925"/>
            <a:ext cx="4104456" cy="550806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9" idx="0"/>
          </p:cNvCxnSpPr>
          <p:nvPr/>
        </p:nvCxnSpPr>
        <p:spPr>
          <a:xfrm flipH="1">
            <a:off x="575556" y="980728"/>
            <a:ext cx="108012" cy="21602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10" idx="0"/>
          </p:cNvCxnSpPr>
          <p:nvPr/>
        </p:nvCxnSpPr>
        <p:spPr>
          <a:xfrm>
            <a:off x="3851920" y="548680"/>
            <a:ext cx="151445" cy="63854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427984" y="1268760"/>
            <a:ext cx="360040" cy="864098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88024" y="764704"/>
            <a:ext cx="396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R= </a:t>
            </a:r>
            <a:r>
              <a:rPr lang="ko-KR" altLang="en-US" sz="800" dirty="0" smtClean="0"/>
              <a:t>현재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진행중인 캐릭터의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시즌랭킹</a:t>
            </a:r>
            <a:endParaRPr lang="en-US" altLang="ko-KR" sz="800" dirty="0" smtClean="0"/>
          </a:p>
          <a:p>
            <a:r>
              <a:rPr lang="en-US" altLang="ko-KR" sz="800" dirty="0" smtClean="0"/>
              <a:t>W/L= </a:t>
            </a:r>
            <a:r>
              <a:rPr lang="ko-KR" altLang="en-US" sz="800" dirty="0" smtClean="0"/>
              <a:t>캐릭터의 시즌 승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패 승률</a:t>
            </a:r>
            <a:endParaRPr lang="en-US" altLang="ko-KR" sz="800" dirty="0" smtClean="0"/>
          </a:p>
          <a:p>
            <a:r>
              <a:rPr lang="en-US" altLang="ko-KR" sz="800" dirty="0" smtClean="0"/>
              <a:t>BA= </a:t>
            </a:r>
            <a:r>
              <a:rPr lang="ko-KR" altLang="en-US" sz="800" dirty="0" smtClean="0"/>
              <a:t>캐릭터의 타율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투수는 피안타율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HR= </a:t>
            </a:r>
            <a:r>
              <a:rPr lang="ko-KR" altLang="en-US" sz="800" dirty="0" smtClean="0"/>
              <a:t>캐릭터의 </a:t>
            </a:r>
            <a:r>
              <a:rPr lang="ko-KR" altLang="en-US" sz="800" dirty="0" err="1" smtClean="0"/>
              <a:t>홈런수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타자 전용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캐릭터 투수일 시에 </a:t>
            </a:r>
            <a:r>
              <a:rPr lang="en-US" altLang="ko-KR" sz="800" dirty="0" smtClean="0"/>
              <a:t>SO(</a:t>
            </a:r>
            <a:r>
              <a:rPr lang="ko-KR" altLang="en-US" sz="800" dirty="0" err="1" smtClean="0"/>
              <a:t>탈삼진수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로 표시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/>
              <a:t>화살표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선수 정보</a:t>
            </a:r>
            <a:r>
              <a:rPr lang="en-US" altLang="ko-KR" sz="800" dirty="0" smtClean="0"/>
              <a:t>2 </a:t>
            </a:r>
            <a:r>
              <a:rPr lang="ko-KR" altLang="en-US" sz="800" dirty="0" smtClean="0"/>
              <a:t>노출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텍스트 좌에서 우로 밀리며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화살표 반대 방향으로 바뀜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화살표 추가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r>
              <a:rPr lang="ko-KR" altLang="en-US" sz="800" dirty="0" smtClean="0"/>
              <a:t>선수정보 </a:t>
            </a:r>
            <a:r>
              <a:rPr lang="en-US" altLang="ko-KR" sz="800" dirty="0" smtClean="0"/>
              <a:t>2 </a:t>
            </a:r>
            <a:r>
              <a:rPr lang="ko-KR" altLang="en-US" sz="800" dirty="0" smtClean="0"/>
              <a:t>내용</a:t>
            </a:r>
            <a:endParaRPr lang="en-US" altLang="ko-KR" sz="800" dirty="0" smtClean="0"/>
          </a:p>
          <a:p>
            <a:r>
              <a:rPr lang="ko-KR" altLang="en-US" sz="800" dirty="0" smtClean="0"/>
              <a:t>타자 </a:t>
            </a:r>
            <a:r>
              <a:rPr lang="en-US" altLang="ko-KR" sz="800" dirty="0" smtClean="0"/>
              <a:t>: 1</a:t>
            </a:r>
            <a:r>
              <a:rPr lang="ko-KR" altLang="en-US" sz="800" dirty="0" err="1" smtClean="0"/>
              <a:t>루타</a:t>
            </a:r>
            <a:r>
              <a:rPr lang="en-US" altLang="ko-KR" sz="800" dirty="0" smtClean="0"/>
              <a:t>(HITS), 2</a:t>
            </a:r>
            <a:r>
              <a:rPr lang="ko-KR" altLang="en-US" sz="800" dirty="0" err="1" smtClean="0"/>
              <a:t>루타</a:t>
            </a:r>
            <a:r>
              <a:rPr lang="en-US" altLang="ko-KR" sz="800" dirty="0" smtClean="0"/>
              <a:t>(DOUBLES), 3</a:t>
            </a:r>
            <a:r>
              <a:rPr lang="ko-KR" altLang="en-US" sz="800" dirty="0" err="1" smtClean="0"/>
              <a:t>루타</a:t>
            </a:r>
            <a:r>
              <a:rPr lang="en-US" altLang="ko-KR" sz="800" dirty="0" smtClean="0"/>
              <a:t>(TRIPLES), </a:t>
            </a:r>
            <a:r>
              <a:rPr lang="ko-KR" altLang="en-US" sz="800" dirty="0" smtClean="0"/>
              <a:t>삼진</a:t>
            </a:r>
            <a:r>
              <a:rPr lang="en-US" altLang="ko-KR" sz="800" dirty="0" smtClean="0"/>
              <a:t>(STRIKEOUTS), </a:t>
            </a:r>
            <a:r>
              <a:rPr lang="ko-KR" altLang="en-US" sz="800" dirty="0" smtClean="0"/>
              <a:t>파울</a:t>
            </a:r>
            <a:r>
              <a:rPr lang="en-US" altLang="ko-KR" sz="800" dirty="0" smtClean="0"/>
              <a:t>(FOUL)</a:t>
            </a:r>
          </a:p>
          <a:p>
            <a:r>
              <a:rPr lang="ko-KR" altLang="en-US" sz="800" dirty="0" smtClean="0"/>
              <a:t>투수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파울</a:t>
            </a:r>
            <a:r>
              <a:rPr lang="en-US" altLang="ko-KR" sz="800" dirty="0" smtClean="0"/>
              <a:t>(FOUL), </a:t>
            </a:r>
            <a:r>
              <a:rPr lang="ko-KR" altLang="en-US" sz="800" dirty="0" err="1" smtClean="0"/>
              <a:t>피홈런</a:t>
            </a:r>
            <a:r>
              <a:rPr lang="en-US" altLang="ko-KR" sz="800" dirty="0" smtClean="0"/>
              <a:t>(OPPOSITE HOME RUN), </a:t>
            </a:r>
            <a:r>
              <a:rPr lang="ko-KR" altLang="en-US" sz="800" dirty="0" smtClean="0"/>
              <a:t>최고구속</a:t>
            </a:r>
            <a:r>
              <a:rPr lang="en-US" altLang="ko-KR" sz="800" dirty="0" smtClean="0"/>
              <a:t>(BEST BALL SPEED)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sp>
        <p:nvSpPr>
          <p:cNvPr id="27" name="직사각형 26"/>
          <p:cNvSpPr/>
          <p:nvPr/>
        </p:nvSpPr>
        <p:spPr>
          <a:xfrm>
            <a:off x="8532440" y="4581128"/>
            <a:ext cx="360040" cy="41849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491880" y="1977954"/>
            <a:ext cx="936104" cy="504056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887257" y="2188735"/>
            <a:ext cx="297222" cy="106764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 rot="5400000">
            <a:off x="4199627" y="2188736"/>
            <a:ext cx="297220" cy="106764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411760" y="2708920"/>
            <a:ext cx="1728192" cy="36004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16200000">
            <a:off x="601628" y="2862868"/>
            <a:ext cx="144016" cy="124152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rot="5400000">
            <a:off x="2041788" y="2862868"/>
            <a:ext cx="144016" cy="124152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3" idx="3"/>
          </p:cNvCxnSpPr>
          <p:nvPr/>
        </p:nvCxnSpPr>
        <p:spPr>
          <a:xfrm flipV="1">
            <a:off x="4139952" y="2492896"/>
            <a:ext cx="648072" cy="396044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98910" y="2348880"/>
            <a:ext cx="3949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선택 캐릭터의 레벨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팀이름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위 또는 아래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한줄</a:t>
            </a:r>
            <a:r>
              <a:rPr lang="ko-KR" altLang="en-US" sz="800" dirty="0" smtClean="0">
                <a:solidFill>
                  <a:srgbClr val="FF0000"/>
                </a:solidFill>
              </a:rPr>
              <a:t> 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), </a:t>
            </a:r>
            <a:r>
              <a:rPr lang="ko-KR" altLang="en-US" sz="800" dirty="0" smtClean="0">
                <a:solidFill>
                  <a:srgbClr val="FF0000"/>
                </a:solidFill>
              </a:rPr>
              <a:t>선수이름</a:t>
            </a:r>
            <a:r>
              <a:rPr lang="en-US" altLang="ko-KR" sz="800" dirty="0" smtClean="0"/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팀의 총 승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패</a:t>
            </a:r>
            <a:r>
              <a:rPr lang="en-US" altLang="ko-KR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화살표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하여 상대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자신의 출선 선수 정보 및 외양 확인 가능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827584" y="400564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800" dirty="0" smtClean="0">
                <a:solidFill>
                  <a:srgbClr val="FF0000"/>
                </a:solidFill>
              </a:rPr>
              <a:t>1. </a:t>
            </a:r>
            <a:r>
              <a:rPr lang="ko-KR" altLang="en-US" sz="800" dirty="0" smtClean="0">
                <a:solidFill>
                  <a:srgbClr val="FF0000"/>
                </a:solidFill>
              </a:rPr>
              <a:t>플레이어 모두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</a:t>
            </a:r>
            <a:r>
              <a:rPr lang="ko-KR" altLang="en-US" sz="800" dirty="0" smtClean="0">
                <a:solidFill>
                  <a:srgbClr val="FF0000"/>
                </a:solidFill>
              </a:rPr>
              <a:t>하면 기존 화면의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 </a:t>
            </a:r>
            <a:r>
              <a:rPr lang="ko-KR" altLang="en-US" sz="800" dirty="0" smtClean="0">
                <a:solidFill>
                  <a:srgbClr val="FF0000"/>
                </a:solidFill>
              </a:rPr>
              <a:t>좌측과 우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측으로 동시에 빠짐</a:t>
            </a:r>
            <a:r>
              <a:rPr lang="en-US" altLang="ko-KR" sz="800" dirty="0" smtClean="0">
                <a:solidFill>
                  <a:srgbClr val="FF0000"/>
                </a:solidFill>
              </a:rPr>
              <a:t>.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2. </a:t>
            </a:r>
            <a:r>
              <a:rPr lang="ko-KR" altLang="en-US" sz="800" dirty="0" smtClean="0">
                <a:solidFill>
                  <a:srgbClr val="FF0000"/>
                </a:solidFill>
              </a:rPr>
              <a:t>동시에 캐릭터 앞쪽으로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 </a:t>
            </a:r>
            <a:r>
              <a:rPr lang="ko-KR" altLang="en-US" sz="800" dirty="0" smtClean="0">
                <a:solidFill>
                  <a:srgbClr val="FF0000"/>
                </a:solidFill>
              </a:rPr>
              <a:t>화면 좌 우측 끝에서 등장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en-US" altLang="ko-KR" sz="800" dirty="0" smtClean="0">
                <a:solidFill>
                  <a:srgbClr val="FF0000"/>
                </a:solidFill>
              </a:rPr>
              <a:t> 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835696" y="1772816"/>
            <a:ext cx="936104" cy="576064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</p:cNvCxnSpPr>
          <p:nvPr/>
        </p:nvCxnSpPr>
        <p:spPr>
          <a:xfrm>
            <a:off x="2771800" y="2060848"/>
            <a:ext cx="2016224" cy="100811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805602" y="2863822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친구로 등록 된 사람과의 전적 노출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만약 친구가 아닌 사람과 대전시에는 연달아 대전한 경우에만 전적을 노출 시켜주고 다른 사람과 대전시에 다시 </a:t>
            </a:r>
            <a:r>
              <a:rPr lang="ko-KR" altLang="en-US" sz="800" dirty="0" err="1" smtClean="0"/>
              <a:t>리셋</a:t>
            </a:r>
            <a:r>
              <a:rPr lang="en-US" altLang="ko-KR" sz="800" dirty="0" smtClean="0"/>
              <a:t>), </a:t>
            </a:r>
            <a:r>
              <a:rPr lang="ko-KR" altLang="en-US" sz="800" dirty="0" smtClean="0">
                <a:solidFill>
                  <a:srgbClr val="FF0000"/>
                </a:solidFill>
              </a:rPr>
              <a:t>친구와 대전시 </a:t>
            </a:r>
            <a:r>
              <a:rPr lang="en-US" altLang="ko-KR" sz="800" dirty="0" smtClean="0">
                <a:solidFill>
                  <a:srgbClr val="FF0000"/>
                </a:solidFill>
              </a:rPr>
              <a:t>1</a:t>
            </a:r>
            <a:r>
              <a:rPr lang="ko-KR" altLang="en-US" sz="800" dirty="0" smtClean="0">
                <a:solidFill>
                  <a:srgbClr val="FF0000"/>
                </a:solidFill>
              </a:rPr>
              <a:t>개월 이내 승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패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누적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 </a:t>
            </a:r>
            <a:r>
              <a:rPr lang="en-US" altLang="ko-KR" sz="800" dirty="0" smtClean="0">
                <a:solidFill>
                  <a:srgbClr val="FF0000"/>
                </a:solidFill>
              </a:rPr>
              <a:t>-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 1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개월 지나면 </a:t>
            </a:r>
            <a:r>
              <a:rPr lang="ko-KR" altLang="en-US" sz="800" dirty="0" err="1" smtClean="0">
                <a:solidFill>
                  <a:srgbClr val="FF0000"/>
                </a:solidFill>
                <a:sym typeface="Wingdings" pitchFamily="2" charset="2"/>
              </a:rPr>
              <a:t>리셋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ko-KR" altLang="en-US" sz="800" dirty="0"/>
          </a:p>
        </p:txBody>
      </p:sp>
      <p:sp>
        <p:nvSpPr>
          <p:cNvPr id="50" name="오른쪽 화살표 49"/>
          <p:cNvSpPr/>
          <p:nvPr/>
        </p:nvSpPr>
        <p:spPr>
          <a:xfrm>
            <a:off x="4932040" y="4653136"/>
            <a:ext cx="360040" cy="21602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8244408" y="4653136"/>
            <a:ext cx="360040" cy="21602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endCxn id="44" idx="3"/>
          </p:cNvCxnSpPr>
          <p:nvPr/>
        </p:nvCxnSpPr>
        <p:spPr>
          <a:xfrm flipH="1">
            <a:off x="4211960" y="4293096"/>
            <a:ext cx="4104456" cy="4936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5184068" y="4293096"/>
            <a:ext cx="36004" cy="23779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8316416" y="4293096"/>
            <a:ext cx="36004" cy="21602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4932040" y="4509120"/>
            <a:ext cx="1440160" cy="57606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236296" y="4509120"/>
            <a:ext cx="1368152" cy="57606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Shape 77"/>
          <p:cNvCxnSpPr>
            <a:stCxn id="27" idx="2"/>
          </p:cNvCxnSpPr>
          <p:nvPr/>
        </p:nvCxnSpPr>
        <p:spPr>
          <a:xfrm rot="5400000">
            <a:off x="6383425" y="3116189"/>
            <a:ext cx="445602" cy="42124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4499992" y="4941168"/>
            <a:ext cx="0" cy="50405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endCxn id="95" idx="3"/>
          </p:cNvCxnSpPr>
          <p:nvPr/>
        </p:nvCxnSpPr>
        <p:spPr>
          <a:xfrm flipH="1">
            <a:off x="4283968" y="4940589"/>
            <a:ext cx="216024" cy="56938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23528" y="4725144"/>
            <a:ext cx="3960440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CANCEL</a:t>
            </a:r>
            <a:r>
              <a:rPr lang="ko-KR" altLang="en-US" sz="800" dirty="0" smtClean="0">
                <a:solidFill>
                  <a:srgbClr val="FF0000"/>
                </a:solidFill>
              </a:rPr>
              <a:t>은 삭제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1. </a:t>
            </a:r>
            <a:r>
              <a:rPr lang="ko-KR" altLang="en-US" sz="800" dirty="0" smtClean="0">
                <a:solidFill>
                  <a:srgbClr val="FF0000"/>
                </a:solidFill>
              </a:rPr>
              <a:t>양쪽이 모두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 </a:t>
            </a:r>
            <a:r>
              <a:rPr lang="ko-KR" altLang="en-US" sz="800" dirty="0" smtClean="0">
                <a:solidFill>
                  <a:srgbClr val="FF0000"/>
                </a:solidFill>
              </a:rPr>
              <a:t>일시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네트워크 환경 체크 중입니다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후 핑 체크 완료되면 바로 게임 시작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2.</a:t>
            </a:r>
            <a:r>
              <a:rPr lang="ko-KR" altLang="en-US" sz="800" dirty="0" smtClean="0">
                <a:solidFill>
                  <a:srgbClr val="FF0000"/>
                </a:solidFill>
              </a:rPr>
              <a:t>양쪽이 모두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 </a:t>
            </a:r>
            <a:r>
              <a:rPr lang="ko-KR" altLang="en-US" sz="800" dirty="0" smtClean="0">
                <a:solidFill>
                  <a:srgbClr val="FF0000"/>
                </a:solidFill>
              </a:rPr>
              <a:t>누르지 않았을 시 </a:t>
            </a:r>
            <a:r>
              <a:rPr lang="en-US" altLang="ko-KR" sz="800" dirty="0" smtClean="0">
                <a:solidFill>
                  <a:srgbClr val="FF0000"/>
                </a:solidFill>
              </a:rPr>
              <a:t>10</a:t>
            </a:r>
            <a:r>
              <a:rPr lang="ko-KR" altLang="en-US" sz="800" dirty="0" smtClean="0">
                <a:solidFill>
                  <a:srgbClr val="FF0000"/>
                </a:solidFill>
              </a:rPr>
              <a:t>초 카운트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후 일시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네트워크 환경 체크 중입니다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후 핑 체크 완료되면 게임 시작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3.</a:t>
            </a:r>
            <a:r>
              <a:rPr lang="ko-KR" altLang="en-US" sz="800" dirty="0" smtClean="0">
                <a:solidFill>
                  <a:srgbClr val="FF0000"/>
                </a:solidFill>
              </a:rPr>
              <a:t>한쪽이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 </a:t>
            </a:r>
            <a:r>
              <a:rPr lang="ko-KR" altLang="en-US" sz="800" dirty="0" smtClean="0">
                <a:solidFill>
                  <a:srgbClr val="FF0000"/>
                </a:solidFill>
              </a:rPr>
              <a:t>시 </a:t>
            </a:r>
            <a:r>
              <a:rPr lang="en-US" altLang="ko-KR" sz="800" dirty="0" smtClean="0">
                <a:solidFill>
                  <a:srgbClr val="FF0000"/>
                </a:solidFill>
              </a:rPr>
              <a:t>5</a:t>
            </a:r>
            <a:r>
              <a:rPr lang="ko-KR" altLang="en-US" sz="800" dirty="0" smtClean="0">
                <a:solidFill>
                  <a:srgbClr val="FF0000"/>
                </a:solidFill>
              </a:rPr>
              <a:t>초 카운트 후</a:t>
            </a:r>
            <a:r>
              <a:rPr lang="en-US" altLang="ko-KR" sz="800" dirty="0" smtClean="0">
                <a:solidFill>
                  <a:srgbClr val="FF0000"/>
                </a:solidFill>
              </a:rPr>
              <a:t>(1</a:t>
            </a:r>
            <a:r>
              <a:rPr lang="ko-KR" altLang="en-US" sz="800" dirty="0" smtClean="0">
                <a:solidFill>
                  <a:srgbClr val="FF0000"/>
                </a:solidFill>
              </a:rPr>
              <a:t>초 남았을 시에 레디 이미지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) </a:t>
            </a:r>
            <a:r>
              <a:rPr lang="ko-KR" altLang="en-US" sz="800" dirty="0" smtClean="0">
                <a:solidFill>
                  <a:srgbClr val="FF0000"/>
                </a:solidFill>
              </a:rPr>
              <a:t>후 일시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네트워크 환경 체크 중입니다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후 핑 체크 완료되면 게임 시작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핑 체크 후 네트워크 환경 좋지 않을 시 좋지 않은 쪽을 강제 퇴장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자동 매치로 플레이어 입장 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388424" y="3933056"/>
            <a:ext cx="432048" cy="36004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직선 화살표 연결선 101"/>
          <p:cNvCxnSpPr>
            <a:stCxn id="100" idx="1"/>
          </p:cNvCxnSpPr>
          <p:nvPr/>
        </p:nvCxnSpPr>
        <p:spPr>
          <a:xfrm flipH="1" flipV="1">
            <a:off x="4211960" y="3717032"/>
            <a:ext cx="4176464" cy="396044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528732" y="3590594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연승 표시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891084" y="832520"/>
            <a:ext cx="936104" cy="144016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1835696" y="980728"/>
            <a:ext cx="2952328" cy="1440160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12. PP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692696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</a:rPr>
              <a:t>(PP </a:t>
            </a:r>
            <a:r>
              <a:rPr lang="ko-KR" altLang="en-US" sz="3600" dirty="0" smtClean="0">
                <a:solidFill>
                  <a:srgbClr val="FF0000"/>
                </a:solidFill>
              </a:rPr>
              <a:t>가이드라인 참조</a:t>
            </a:r>
            <a:r>
              <a:rPr lang="en-US" altLang="ko-KR" sz="3600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122" name="Picture 2" descr="\\Mob-file\네오위즈모바일_장현국\제작본부\00.Project_김기완\01.진행중\캐주얼야구\[DOCU] 피망플러스\IMG_237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1" y="1556792"/>
            <a:ext cx="1542483" cy="2313725"/>
          </a:xfrm>
          <a:prstGeom prst="rect">
            <a:avLst/>
          </a:prstGeom>
          <a:noFill/>
        </p:spPr>
      </p:pic>
      <p:pic>
        <p:nvPicPr>
          <p:cNvPr id="5124" name="Picture 4" descr="\\Mob-file\네오위즈모바일_장현국\제작본부\00.Project_김기완\01.진행중\캐주얼야구\[DOCU] 피망플러스\IMG_237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1057" y="1556792"/>
            <a:ext cx="1523231" cy="2284846"/>
          </a:xfrm>
          <a:prstGeom prst="rect">
            <a:avLst/>
          </a:prstGeom>
          <a:noFill/>
        </p:spPr>
      </p:pic>
      <p:pic>
        <p:nvPicPr>
          <p:cNvPr id="5125" name="Picture 5" descr="\\Mob-file\네오위즈모바일_장현국\제작본부\00.Project_김기완\01.진행중\캐주얼야구\[DOCU] 피망플러스\IMG_237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881" y="1556792"/>
            <a:ext cx="1523231" cy="2284847"/>
          </a:xfrm>
          <a:prstGeom prst="rect">
            <a:avLst/>
          </a:prstGeom>
          <a:noFill/>
        </p:spPr>
      </p:pic>
      <p:pic>
        <p:nvPicPr>
          <p:cNvPr id="5126" name="Picture 6" descr="\\Mob-file\네오위즈모바일_장현국\제작본부\00.Project_김기완\01.진행중\캐주얼야구\[DOCU] 피망플러스\IMG_237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1564413"/>
            <a:ext cx="1584176" cy="2304256"/>
          </a:xfrm>
          <a:prstGeom prst="rect">
            <a:avLst/>
          </a:prstGeom>
          <a:noFill/>
        </p:spPr>
      </p:pic>
      <p:pic>
        <p:nvPicPr>
          <p:cNvPr id="5127" name="Picture 7" descr="\\Mob-file\네오위즈모바일_장현국\제작본부\00.Project_김기완\01.진행중\캐주얼야구\[DOCU] 피망플러스\IMG_238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45005" y="4005064"/>
            <a:ext cx="1584175" cy="2376262"/>
          </a:xfrm>
          <a:prstGeom prst="rect">
            <a:avLst/>
          </a:prstGeom>
          <a:noFill/>
        </p:spPr>
      </p:pic>
      <p:pic>
        <p:nvPicPr>
          <p:cNvPr id="5128" name="Picture 8" descr="\\Mob-file\네오위즈모바일_장현국\제작본부\00.Project_김기완\01.진행중\캐주얼야구\[DOCU] 피망플러스\pp새계정생성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682" y="1556792"/>
            <a:ext cx="1512167" cy="1296144"/>
          </a:xfrm>
          <a:prstGeom prst="rect">
            <a:avLst/>
          </a:prstGeom>
          <a:noFill/>
        </p:spPr>
      </p:pic>
      <p:pic>
        <p:nvPicPr>
          <p:cNvPr id="5129" name="Picture 9" descr="\\Mob-file\네오위즈모바일_장현국\제작본부\00.Project_김기완\01.진행중\캐주얼야구\[DOCU] 피망플러스\PP이용화면캡쳐\IMG_237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56881" y="3960440"/>
            <a:ext cx="1517915" cy="2276872"/>
          </a:xfrm>
          <a:prstGeom prst="rect">
            <a:avLst/>
          </a:prstGeom>
          <a:noFill/>
        </p:spPr>
      </p:pic>
      <p:pic>
        <p:nvPicPr>
          <p:cNvPr id="5130" name="Picture 10" descr="\\Mob-file\네오위즈모바일_장현국\제작본부\00.Project_김기완\01.진행중\캐주얼야구\[DOCU] 피망플러스\PP이용화면캡쳐\IMG_2375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64807" y="3993189"/>
            <a:ext cx="1517914" cy="22768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13. OPTION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3" name="Picture 2" descr="C:\Users\aura9369\Desktop\20120313_장은진\06_Popup_02_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3"/>
            <a:ext cx="5472608" cy="3648405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1619672" y="1484784"/>
            <a:ext cx="3024336" cy="2520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19672" y="1340768"/>
            <a:ext cx="936104" cy="21602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691680" y="131790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OPTION</a:t>
            </a:r>
            <a:endParaRPr lang="ko-KR" altLang="en-US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1956852" y="1598320"/>
            <a:ext cx="2448272" cy="648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560460" y="1711841"/>
            <a:ext cx="576064" cy="21602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594368" y="1738893"/>
            <a:ext cx="144016" cy="144016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82200" y="171184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SOUND</a:t>
            </a:r>
            <a:endParaRPr lang="ko-KR" alt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18304" y="166612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FX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18304" y="187948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BGM</a:t>
            </a:r>
            <a:endParaRPr lang="ko-KR" altLang="en-US" sz="12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68080" y="1995681"/>
            <a:ext cx="576064" cy="216024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69648" y="2022733"/>
            <a:ext cx="144016" cy="144016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19872" y="1537345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ON         OFF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1691680" y="2780928"/>
            <a:ext cx="2880320" cy="6480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20928" y="272316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CONTROL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763688" y="2980719"/>
            <a:ext cx="1224136" cy="276999"/>
          </a:xfrm>
          <a:prstGeom prst="rect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G SENSER</a:t>
            </a:r>
            <a:endParaRPr lang="ko-KR" alt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03848" y="2979955"/>
            <a:ext cx="1296144" cy="2769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VIRTUAL STICK</a:t>
            </a:r>
            <a:endParaRPr lang="ko-KR" altLang="en-US" sz="1200" b="1" dirty="0"/>
          </a:p>
        </p:txBody>
      </p:sp>
      <p:sp>
        <p:nvSpPr>
          <p:cNvPr id="22" name="직사각형 21"/>
          <p:cNvSpPr/>
          <p:nvPr/>
        </p:nvSpPr>
        <p:spPr>
          <a:xfrm>
            <a:off x="1691680" y="3469535"/>
            <a:ext cx="1656184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67116" y="3567831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고객센터 문의 하기</a:t>
            </a:r>
            <a:endParaRPr lang="ko-KR" altLang="en-US" sz="1200" b="1" dirty="0"/>
          </a:p>
        </p:txBody>
      </p:sp>
      <p:sp>
        <p:nvSpPr>
          <p:cNvPr id="24" name="직사각형 23"/>
          <p:cNvSpPr/>
          <p:nvPr/>
        </p:nvSpPr>
        <p:spPr>
          <a:xfrm>
            <a:off x="3416444" y="3477155"/>
            <a:ext cx="1155556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461400" y="357545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CREDIT</a:t>
            </a:r>
            <a:endParaRPr lang="ko-KR" altLang="en-US" sz="1200" b="1" dirty="0"/>
          </a:p>
        </p:txBody>
      </p:sp>
      <p:cxnSp>
        <p:nvCxnSpPr>
          <p:cNvPr id="26" name="직선 화살표 연결선 25"/>
          <p:cNvCxnSpPr>
            <a:stCxn id="20" idx="0"/>
            <a:endCxn id="30" idx="2"/>
          </p:cNvCxnSpPr>
          <p:nvPr/>
        </p:nvCxnSpPr>
        <p:spPr>
          <a:xfrm flipV="1">
            <a:off x="3180988" y="671210"/>
            <a:ext cx="346896" cy="92711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15816" y="33265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사운드 옵션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cxnSp>
        <p:nvCxnSpPr>
          <p:cNvPr id="34" name="직선 화살표 연결선 33"/>
          <p:cNvCxnSpPr>
            <a:stCxn id="21" idx="3"/>
            <a:endCxn id="37" idx="1"/>
          </p:cNvCxnSpPr>
          <p:nvPr/>
        </p:nvCxnSpPr>
        <p:spPr>
          <a:xfrm flipV="1">
            <a:off x="4572000" y="1735361"/>
            <a:ext cx="1656184" cy="1369603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28184" y="1196752"/>
            <a:ext cx="172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컨트롤 옵션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선택 시 활성화 비활성화 구분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G SENSER, VIRTUAL STICK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선택 시 활성화 비활성화 구분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</p:txBody>
      </p:sp>
      <p:cxnSp>
        <p:nvCxnSpPr>
          <p:cNvPr id="40" name="직선 화살표 연결선 39"/>
          <p:cNvCxnSpPr>
            <a:stCxn id="22" idx="2"/>
            <a:endCxn id="55" idx="0"/>
          </p:cNvCxnSpPr>
          <p:nvPr/>
        </p:nvCxnSpPr>
        <p:spPr>
          <a:xfrm flipH="1">
            <a:off x="1979712" y="3973591"/>
            <a:ext cx="540060" cy="82356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4" idx="3"/>
            <a:endCxn id="46" idx="1"/>
          </p:cNvCxnSpPr>
          <p:nvPr/>
        </p:nvCxnSpPr>
        <p:spPr>
          <a:xfrm>
            <a:off x="4572000" y="3729183"/>
            <a:ext cx="1584176" cy="434706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156176" y="393305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CREDIT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출력용 버튼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버튼 </a:t>
            </a:r>
            <a:r>
              <a:rPr lang="en-US" altLang="ko-KR" sz="800" dirty="0" smtClean="0">
                <a:solidFill>
                  <a:srgbClr val="FF0000"/>
                </a:solidFill>
              </a:rPr>
              <a:t>TAP</a:t>
            </a:r>
            <a:r>
              <a:rPr lang="ko-KR" altLang="en-US" sz="800" dirty="0" smtClean="0">
                <a:solidFill>
                  <a:srgbClr val="FF0000"/>
                </a:solidFill>
              </a:rPr>
              <a:t>시 </a:t>
            </a:r>
            <a:r>
              <a:rPr lang="en-US" altLang="ko-KR" sz="800" dirty="0" smtClean="0">
                <a:solidFill>
                  <a:srgbClr val="FF0000"/>
                </a:solidFill>
              </a:rPr>
              <a:t>CREDIT</a:t>
            </a:r>
            <a:r>
              <a:rPr lang="ko-KR" altLang="en-US" sz="800" dirty="0" smtClean="0">
                <a:solidFill>
                  <a:srgbClr val="FF0000"/>
                </a:solidFill>
              </a:rPr>
              <a:t>화면으로 이동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23928" y="4038957"/>
            <a:ext cx="735320" cy="21602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011176" y="401609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BACK</a:t>
            </a:r>
            <a:endParaRPr lang="ko-KR" altLang="en-US" sz="1200" b="1" dirty="0"/>
          </a:p>
        </p:txBody>
      </p:sp>
      <p:cxnSp>
        <p:nvCxnSpPr>
          <p:cNvPr id="50" name="직선 화살표 연결선 49"/>
          <p:cNvCxnSpPr>
            <a:stCxn id="48" idx="1"/>
            <a:endCxn id="53" idx="1"/>
          </p:cNvCxnSpPr>
          <p:nvPr/>
        </p:nvCxnSpPr>
        <p:spPr>
          <a:xfrm flipH="1">
            <a:off x="3707904" y="4146969"/>
            <a:ext cx="216024" cy="74745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07904" y="4725144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BACK </a:t>
            </a:r>
            <a:r>
              <a:rPr lang="ko-KR" altLang="en-US" sz="800" dirty="0" smtClean="0">
                <a:solidFill>
                  <a:srgbClr val="FF0000"/>
                </a:solidFill>
              </a:rPr>
              <a:t>버튼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15616" y="4797152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고객센터 문의</a:t>
            </a:r>
            <a:r>
              <a:rPr lang="en-US" altLang="ko-KR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smtClean="0">
                <a:solidFill>
                  <a:srgbClr val="FF0000"/>
                </a:solidFill>
              </a:rPr>
              <a:t>버튼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버튼 </a:t>
            </a:r>
            <a:r>
              <a:rPr lang="en-US" altLang="ko-KR" sz="800" dirty="0" smtClean="0">
                <a:solidFill>
                  <a:srgbClr val="FF0000"/>
                </a:solidFill>
              </a:rPr>
              <a:t>TAP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 </a:t>
            </a:r>
            <a:r>
              <a:rPr lang="en-US" altLang="ko-KR" sz="800" dirty="0" smtClean="0">
                <a:solidFill>
                  <a:srgbClr val="FF0000"/>
                </a:solidFill>
              </a:rPr>
              <a:t>PP </a:t>
            </a:r>
            <a:r>
              <a:rPr lang="ko-KR" altLang="en-US" sz="800" dirty="0" smtClean="0">
                <a:solidFill>
                  <a:srgbClr val="FF0000"/>
                </a:solidFill>
              </a:rPr>
              <a:t>고객센터로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이메일</a:t>
            </a:r>
            <a:r>
              <a:rPr lang="ko-KR" altLang="en-US" sz="800" dirty="0" smtClean="0">
                <a:solidFill>
                  <a:srgbClr val="FF0000"/>
                </a:solidFill>
              </a:rPr>
              <a:t> 보내기로 이동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(PP </a:t>
            </a:r>
            <a:r>
              <a:rPr lang="ko-KR" altLang="en-US" sz="800" dirty="0" smtClean="0">
                <a:solidFill>
                  <a:srgbClr val="FF0000"/>
                </a:solidFill>
              </a:rPr>
              <a:t>가이드라인 참조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963810" y="2300725"/>
            <a:ext cx="2464174" cy="4320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282299" y="2365231"/>
            <a:ext cx="117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VIBRATION</a:t>
            </a:r>
            <a:endParaRPr lang="ko-KR" altLang="en-US" sz="12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79790" y="2469043"/>
            <a:ext cx="576064" cy="21602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3613698" y="2496095"/>
            <a:ext cx="144016" cy="144016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439202" y="2294547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ON         OFF</a:t>
            </a:r>
            <a:endParaRPr lang="ko-KR" altLang="en-US" sz="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444208" y="249289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진동 옵션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cxnSp>
        <p:nvCxnSpPr>
          <p:cNvPr id="47" name="직선 화살표 연결선 46"/>
          <p:cNvCxnSpPr>
            <a:stCxn id="38" idx="3"/>
            <a:endCxn id="45" idx="1"/>
          </p:cNvCxnSpPr>
          <p:nvPr/>
        </p:nvCxnSpPr>
        <p:spPr>
          <a:xfrm>
            <a:off x="4427984" y="2516749"/>
            <a:ext cx="2016224" cy="145424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Mob-file\네오위즈모바일_장현국\제작본부\00.Project_김기완\01.진행중\캐주얼야구\그래픽 ui\시안\20120223_허대영\0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64704"/>
            <a:ext cx="6048671" cy="40324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9512" y="11663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GAME </a:t>
            </a:r>
            <a:r>
              <a:rPr lang="ko-KR" altLang="en-US" b="1" dirty="0" smtClean="0"/>
              <a:t>진입</a:t>
            </a:r>
            <a:r>
              <a:rPr lang="en-US" altLang="ko-KR" b="1" dirty="0" smtClean="0"/>
              <a:t>(1)</a:t>
            </a:r>
            <a:r>
              <a:rPr lang="ko-KR" altLang="en-US" b="1" dirty="0" smtClean="0"/>
              <a:t> 정리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979712" y="692696"/>
            <a:ext cx="648072" cy="50405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0"/>
          </p:cNvCxnSpPr>
          <p:nvPr/>
        </p:nvCxnSpPr>
        <p:spPr>
          <a:xfrm flipV="1">
            <a:off x="2303748" y="404664"/>
            <a:ext cx="468052" cy="28803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43808" y="260648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PP </a:t>
            </a:r>
            <a:r>
              <a:rPr lang="ko-KR" altLang="en-US" sz="800" dirty="0" smtClean="0">
                <a:solidFill>
                  <a:srgbClr val="FF0000"/>
                </a:solidFill>
              </a:rPr>
              <a:t>아이디가 아닌 </a:t>
            </a:r>
            <a:r>
              <a:rPr lang="en-US" altLang="ko-KR" sz="800" dirty="0" smtClean="0">
                <a:solidFill>
                  <a:srgbClr val="FF0000"/>
                </a:solidFill>
              </a:rPr>
              <a:t>TEAM </a:t>
            </a:r>
            <a:r>
              <a:rPr lang="ko-KR" altLang="en-US" sz="800" dirty="0" smtClean="0">
                <a:solidFill>
                  <a:srgbClr val="FF0000"/>
                </a:solidFill>
              </a:rPr>
              <a:t>이름으로 출력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112" y="1218524"/>
            <a:ext cx="720080" cy="288032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4" idx="1"/>
          </p:cNvCxnSpPr>
          <p:nvPr/>
        </p:nvCxnSpPr>
        <p:spPr>
          <a:xfrm>
            <a:off x="5940152" y="1484784"/>
            <a:ext cx="1080120" cy="2123946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20272" y="3501008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캐릭터 이름 노출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15" name="직사각형 14"/>
          <p:cNvSpPr/>
          <p:nvPr/>
        </p:nvSpPr>
        <p:spPr>
          <a:xfrm>
            <a:off x="3707904" y="836712"/>
            <a:ext cx="216024" cy="28803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0"/>
          </p:cNvCxnSpPr>
          <p:nvPr/>
        </p:nvCxnSpPr>
        <p:spPr>
          <a:xfrm flipV="1">
            <a:off x="3815916" y="548680"/>
            <a:ext cx="1116124" cy="28803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32040" y="33265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 </a:t>
            </a:r>
            <a:r>
              <a:rPr lang="ko-KR" altLang="en-US" sz="800" dirty="0" err="1" smtClean="0"/>
              <a:t>후공</a:t>
            </a:r>
            <a:r>
              <a:rPr lang="ko-KR" altLang="en-US" sz="800" dirty="0" smtClean="0"/>
              <a:t> 표시 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688124" y="908720"/>
            <a:ext cx="324036" cy="28803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2"/>
            <a:endCxn id="25" idx="1"/>
          </p:cNvCxnSpPr>
          <p:nvPr/>
        </p:nvCxnSpPr>
        <p:spPr>
          <a:xfrm>
            <a:off x="5850142" y="1196752"/>
            <a:ext cx="1314146" cy="20519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64288" y="3140968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캐릭터 레벨 노출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26" name="직사각형 25"/>
          <p:cNvSpPr/>
          <p:nvPr/>
        </p:nvSpPr>
        <p:spPr>
          <a:xfrm>
            <a:off x="4427984" y="2276872"/>
            <a:ext cx="1800200" cy="187220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  <a:endCxn id="30" idx="1"/>
          </p:cNvCxnSpPr>
          <p:nvPr/>
        </p:nvCxnSpPr>
        <p:spPr>
          <a:xfrm>
            <a:off x="6228184" y="3212976"/>
            <a:ext cx="720080" cy="108447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48264" y="4005064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배트 아이콘 당김에 따른 </a:t>
            </a:r>
            <a:endParaRPr lang="en-US" altLang="ko-KR" sz="800" dirty="0" smtClean="0"/>
          </a:p>
          <a:p>
            <a:r>
              <a:rPr lang="ko-KR" altLang="en-US" sz="800" dirty="0" smtClean="0"/>
              <a:t>배트 아이콘 변화와 </a:t>
            </a:r>
            <a:endParaRPr lang="en-US" altLang="ko-KR" sz="800" dirty="0" smtClean="0"/>
          </a:p>
          <a:p>
            <a:r>
              <a:rPr lang="ko-KR" altLang="en-US" sz="800" dirty="0" smtClean="0"/>
              <a:t>배트 아이콘 뒤에 위치한 게이지 변화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31" name="직사각형 30"/>
          <p:cNvSpPr/>
          <p:nvPr/>
        </p:nvSpPr>
        <p:spPr>
          <a:xfrm>
            <a:off x="2915816" y="692696"/>
            <a:ext cx="720080" cy="504056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2"/>
            <a:endCxn id="35" idx="0"/>
          </p:cNvCxnSpPr>
          <p:nvPr/>
        </p:nvCxnSpPr>
        <p:spPr>
          <a:xfrm>
            <a:off x="3275856" y="1196752"/>
            <a:ext cx="1368152" cy="38884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851920" y="5085184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진행중인 </a:t>
            </a:r>
            <a:r>
              <a:rPr lang="en-US" altLang="ko-KR" sz="800" dirty="0" smtClean="0"/>
              <a:t>ROUND</a:t>
            </a:r>
            <a:r>
              <a:rPr lang="ko-KR" altLang="en-US" sz="800" dirty="0" smtClean="0"/>
              <a:t>표시 출력 및 주자 상황 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38" name="직사각형 37"/>
          <p:cNvSpPr/>
          <p:nvPr/>
        </p:nvSpPr>
        <p:spPr>
          <a:xfrm>
            <a:off x="1475656" y="764704"/>
            <a:ext cx="504056" cy="432048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8" idx="2"/>
            <a:endCxn id="41" idx="0"/>
          </p:cNvCxnSpPr>
          <p:nvPr/>
        </p:nvCxnSpPr>
        <p:spPr>
          <a:xfrm>
            <a:off x="1727684" y="1196752"/>
            <a:ext cx="1260140" cy="388843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95736" y="5085184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진행중인 플레이어의 스코어 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42" name="직사각형 41"/>
          <p:cNvSpPr/>
          <p:nvPr/>
        </p:nvSpPr>
        <p:spPr>
          <a:xfrm>
            <a:off x="899592" y="908720"/>
            <a:ext cx="432048" cy="5040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42" idx="0"/>
            <a:endCxn id="48" idx="0"/>
          </p:cNvCxnSpPr>
          <p:nvPr/>
        </p:nvCxnSpPr>
        <p:spPr>
          <a:xfrm>
            <a:off x="1115616" y="908720"/>
            <a:ext cx="72008" cy="424847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5536" y="5157192"/>
            <a:ext cx="158417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캐릭터 뒤 국기 출력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올림픽팀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참고 하여 출력요망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012160" y="692696"/>
            <a:ext cx="288032" cy="2880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4" idx="3"/>
            <a:endCxn id="40" idx="1"/>
          </p:cNvCxnSpPr>
          <p:nvPr/>
        </p:nvCxnSpPr>
        <p:spPr>
          <a:xfrm>
            <a:off x="6300192" y="836712"/>
            <a:ext cx="504056" cy="83477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04248" y="332656"/>
            <a:ext cx="2232248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I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아이콘은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싱글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플레이에서만 활성화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멀티 플레이에서는 비활성화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싱글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플레이시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I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버튼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노출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QUIT 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게임의 진행 상황이 저장되지 않습니다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싱글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플레이를 종료 하시겠습니까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?)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48264" y="908720"/>
            <a:ext cx="1944216" cy="15841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299678" y="94922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PAUSE</a:t>
            </a:r>
            <a:endParaRPr lang="ko-KR" alt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308304" y="1499036"/>
            <a:ext cx="115212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RESUME</a:t>
            </a:r>
            <a:endParaRPr lang="ko-KR" alt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486824" y="1916832"/>
            <a:ext cx="79208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QUIT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Mob-file\네오위즈모바일_장현국\제작본부\00.Project_김기완\01.진행중\캐주얼야구\그래픽 ui\시안\20120313_강정하\투수모드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64703"/>
            <a:ext cx="4104456" cy="273630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9512" y="11663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GAME </a:t>
            </a:r>
            <a:r>
              <a:rPr lang="ko-KR" altLang="en-US" b="1" dirty="0" smtClean="0"/>
              <a:t>진입</a:t>
            </a:r>
            <a:r>
              <a:rPr lang="en-US" altLang="ko-KR" b="1" dirty="0" smtClean="0"/>
              <a:t>(2)</a:t>
            </a:r>
            <a:r>
              <a:rPr lang="ko-KR" altLang="en-US" b="1" dirty="0" smtClean="0"/>
              <a:t> 정리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707904" y="1234256"/>
            <a:ext cx="792088" cy="50405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  <a:endCxn id="30" idx="1"/>
          </p:cNvCxnSpPr>
          <p:nvPr/>
        </p:nvCxnSpPr>
        <p:spPr>
          <a:xfrm>
            <a:off x="4499992" y="1486284"/>
            <a:ext cx="504056" cy="135010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4048" y="2420888"/>
            <a:ext cx="2016224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첫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투구시에는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---</a:t>
            </a:r>
            <a:r>
              <a:rPr lang="ko-KR" altLang="en-US" sz="800" dirty="0" smtClean="0">
                <a:solidFill>
                  <a:srgbClr val="FF0000"/>
                </a:solidFill>
              </a:rPr>
              <a:t>과 </a:t>
            </a:r>
            <a:r>
              <a:rPr lang="en-US" altLang="ko-KR" sz="800" dirty="0" smtClean="0">
                <a:solidFill>
                  <a:srgbClr val="FF0000"/>
                </a:solidFill>
              </a:rPr>
              <a:t>000</a:t>
            </a:r>
            <a:r>
              <a:rPr lang="ko-KR" altLang="en-US" sz="800" dirty="0" smtClean="0">
                <a:solidFill>
                  <a:srgbClr val="FF0000"/>
                </a:solidFill>
              </a:rPr>
              <a:t>으로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두번째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투구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부터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전 플레이의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구종과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시속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(KM/H 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한국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일본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) (MPH 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미국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)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pic>
        <p:nvPicPr>
          <p:cNvPr id="4099" name="Picture 3" descr="\\Mob-file\네오위즈모바일_장현국\제작본부\00.Project_김기완\01.진행중\캐주얼야구\그래픽 ui\시안\20120305_강정하\투수모드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3116" y="3645024"/>
            <a:ext cx="4606867" cy="3071244"/>
          </a:xfrm>
          <a:prstGeom prst="rect">
            <a:avLst/>
          </a:prstGeom>
          <a:noFill/>
        </p:spPr>
      </p:pic>
      <p:sp>
        <p:nvSpPr>
          <p:cNvPr id="40" name="직사각형 39"/>
          <p:cNvSpPr/>
          <p:nvPr/>
        </p:nvSpPr>
        <p:spPr>
          <a:xfrm>
            <a:off x="5220072" y="4149080"/>
            <a:ext cx="2952328" cy="194421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0" idx="1"/>
          </p:cNvCxnSpPr>
          <p:nvPr/>
        </p:nvCxnSpPr>
        <p:spPr>
          <a:xfrm flipH="1" flipV="1">
            <a:off x="3995936" y="4293096"/>
            <a:ext cx="1224136" cy="82809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55576" y="4005064"/>
            <a:ext cx="324036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투수 캐릭터의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셋팅</a:t>
            </a:r>
            <a:r>
              <a:rPr lang="ko-KR" altLang="en-US" sz="800" dirty="0" smtClean="0">
                <a:solidFill>
                  <a:srgbClr val="FF0000"/>
                </a:solidFill>
              </a:rPr>
              <a:t> 된 변화 구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가이드 화살표는 화살표가 없는 라인으로 교체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각 변화구 이미지 개별 제작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사용자의 변화구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셋팅이</a:t>
            </a:r>
            <a:r>
              <a:rPr lang="ko-KR" altLang="en-US" sz="800" dirty="0" smtClean="0">
                <a:solidFill>
                  <a:srgbClr val="FF0000"/>
                </a:solidFill>
              </a:rPr>
              <a:t> 달라 질 수 있기 때문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별 제스처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노출 뒤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사라지도록</a:t>
            </a:r>
            <a:r>
              <a:rPr lang="en-US" altLang="ko-KR" sz="800" dirty="0" smtClean="0">
                <a:solidFill>
                  <a:srgbClr val="00B0F0"/>
                </a:solidFill>
              </a:rPr>
              <a:t> 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39952" y="764704"/>
            <a:ext cx="288032" cy="2880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  <a:endCxn id="15" idx="1"/>
          </p:cNvCxnSpPr>
          <p:nvPr/>
        </p:nvCxnSpPr>
        <p:spPr>
          <a:xfrm>
            <a:off x="4427984" y="908720"/>
            <a:ext cx="576064" cy="14809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04048" y="692696"/>
            <a:ext cx="201622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I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아이콘은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싱글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플레이에서만 활성화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멀티 플레이에서는 비활성화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6256" y="1383159"/>
            <a:ext cx="2016224" cy="584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폰 상태에 따라 화면의 위아래가 바뀌는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UI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는 메뉴 화면에서만 적용되며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게임 플레이 시에는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LOCK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GAME </a:t>
            </a:r>
            <a:r>
              <a:rPr lang="ko-KR" altLang="en-US" b="1" dirty="0" smtClean="0"/>
              <a:t>진입</a:t>
            </a:r>
            <a:r>
              <a:rPr lang="en-US" altLang="ko-KR" b="1" dirty="0" smtClean="0"/>
              <a:t>(3) </a:t>
            </a:r>
            <a:r>
              <a:rPr lang="ko-KR" altLang="en-US" b="1" dirty="0" smtClean="0"/>
              <a:t>공수 </a:t>
            </a:r>
            <a:r>
              <a:rPr lang="en-US" altLang="ko-KR" b="1" dirty="0" smtClean="0"/>
              <a:t>CHANGE</a:t>
            </a:r>
            <a:r>
              <a:rPr lang="ko-KR" altLang="en-US" b="1" dirty="0" smtClean="0"/>
              <a:t> 정리</a:t>
            </a:r>
            <a:endParaRPr lang="ko-KR" altLang="en-US" b="1" dirty="0"/>
          </a:p>
        </p:txBody>
      </p:sp>
      <p:pic>
        <p:nvPicPr>
          <p:cNvPr id="1026" name="Picture 2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6048672" cy="4032448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467544" y="2636912"/>
            <a:ext cx="6048672" cy="1080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59632" y="1268760"/>
            <a:ext cx="1800200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95936" y="1268760"/>
            <a:ext cx="1800200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2" cstate="print"/>
          <a:srcRect l="13095" t="76786" r="57143" b="10714"/>
          <a:stretch>
            <a:fillRect/>
          </a:stretch>
        </p:blipFill>
        <p:spPr bwMode="auto">
          <a:xfrm>
            <a:off x="1259632" y="1268760"/>
            <a:ext cx="1800200" cy="504056"/>
          </a:xfrm>
          <a:prstGeom prst="rect">
            <a:avLst/>
          </a:prstGeom>
          <a:noFill/>
        </p:spPr>
      </p:pic>
      <p:pic>
        <p:nvPicPr>
          <p:cNvPr id="15" name="Picture 2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2" cstate="print"/>
          <a:srcRect l="57004" t="78364" r="12043" b="10922"/>
          <a:stretch>
            <a:fillRect/>
          </a:stretch>
        </p:blipFill>
        <p:spPr bwMode="auto">
          <a:xfrm>
            <a:off x="3923928" y="3933056"/>
            <a:ext cx="1872208" cy="432048"/>
          </a:xfrm>
          <a:prstGeom prst="rect">
            <a:avLst/>
          </a:prstGeom>
          <a:noFill/>
        </p:spPr>
      </p:pic>
      <p:pic>
        <p:nvPicPr>
          <p:cNvPr id="16" name="Picture 2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2" cstate="print"/>
          <a:srcRect l="57004" t="78364" r="12043" b="10922"/>
          <a:stretch>
            <a:fillRect/>
          </a:stretch>
        </p:blipFill>
        <p:spPr bwMode="auto">
          <a:xfrm>
            <a:off x="3941180" y="1263134"/>
            <a:ext cx="1872208" cy="432048"/>
          </a:xfrm>
          <a:prstGeom prst="rect">
            <a:avLst/>
          </a:prstGeom>
          <a:noFill/>
        </p:spPr>
      </p:pic>
      <p:pic>
        <p:nvPicPr>
          <p:cNvPr id="8" name="Picture 2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2" cstate="print"/>
          <a:srcRect l="13095" t="78572" r="57143" b="10714"/>
          <a:stretch>
            <a:fillRect/>
          </a:stretch>
        </p:blipFill>
        <p:spPr bwMode="auto">
          <a:xfrm>
            <a:off x="1259632" y="3933056"/>
            <a:ext cx="1800200" cy="432048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1259632" y="2699920"/>
            <a:ext cx="1800200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95936" y="2694294"/>
            <a:ext cx="1800200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06648" y="266579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TEAM NAME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116700" y="265116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TEAM NAME</a:t>
            </a:r>
            <a:endParaRPr lang="ko-KR" altLang="en-US" b="1" dirty="0"/>
          </a:p>
        </p:txBody>
      </p:sp>
      <p:pic>
        <p:nvPicPr>
          <p:cNvPr id="1027" name="Picture 3" descr="C:\Users\aura9369\Desktop\명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5763" y="1807321"/>
            <a:ext cx="708454" cy="848396"/>
          </a:xfrm>
          <a:prstGeom prst="rect">
            <a:avLst/>
          </a:prstGeom>
          <a:noFill/>
        </p:spPr>
      </p:pic>
      <p:pic>
        <p:nvPicPr>
          <p:cNvPr id="1028" name="Picture 4" descr="C:\Users\aura9369\Desktop\손.JPG"/>
          <p:cNvPicPr>
            <a:picLocks noChangeAspect="1" noChangeArrowheads="1"/>
          </p:cNvPicPr>
          <p:nvPr/>
        </p:nvPicPr>
        <p:blipFill>
          <a:blip r:embed="rId4" cstate="print"/>
          <a:srcRect l="12594" t="-4396"/>
          <a:stretch>
            <a:fillRect/>
          </a:stretch>
        </p:blipFill>
        <p:spPr bwMode="auto">
          <a:xfrm>
            <a:off x="2339752" y="2996952"/>
            <a:ext cx="700156" cy="890562"/>
          </a:xfrm>
          <a:prstGeom prst="rect">
            <a:avLst/>
          </a:prstGeom>
          <a:noFill/>
        </p:spPr>
      </p:pic>
      <p:pic>
        <p:nvPicPr>
          <p:cNvPr id="1029" name="Picture 5" descr="C:\Users\aura9369\Desktop\진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0420" y="1726686"/>
            <a:ext cx="691860" cy="918852"/>
          </a:xfrm>
          <a:prstGeom prst="rect">
            <a:avLst/>
          </a:prstGeom>
          <a:noFill/>
        </p:spPr>
      </p:pic>
      <p:pic>
        <p:nvPicPr>
          <p:cNvPr id="1030" name="Picture 6" descr="C:\Users\aura9369\Desktop\유.JPG"/>
          <p:cNvPicPr>
            <a:picLocks noChangeAspect="1" noChangeArrowheads="1"/>
          </p:cNvPicPr>
          <p:nvPr/>
        </p:nvPicPr>
        <p:blipFill>
          <a:blip r:embed="rId6" cstate="print"/>
          <a:srcRect l="9818"/>
          <a:stretch>
            <a:fillRect/>
          </a:stretch>
        </p:blipFill>
        <p:spPr bwMode="auto">
          <a:xfrm>
            <a:off x="4033440" y="3017203"/>
            <a:ext cx="720080" cy="871063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804248" y="1628800"/>
            <a:ext cx="2339752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공수 </a:t>
            </a:r>
            <a:r>
              <a:rPr lang="en-US" altLang="ko-KR" sz="800" dirty="0" smtClean="0">
                <a:solidFill>
                  <a:srgbClr val="FF0000"/>
                </a:solidFill>
              </a:rPr>
              <a:t>CHANGE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 해당 화면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선수 이미지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레벨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선수명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팀명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시즌 성적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상세정보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타자 </a:t>
            </a:r>
            <a:r>
              <a:rPr lang="en-US" altLang="ko-KR" sz="800" dirty="0" smtClean="0">
                <a:solidFill>
                  <a:srgbClr val="FF0000"/>
                </a:solidFill>
              </a:rPr>
              <a:t>: </a:t>
            </a:r>
            <a:r>
              <a:rPr lang="ko-KR" altLang="en-US" sz="800" dirty="0" smtClean="0">
                <a:solidFill>
                  <a:srgbClr val="FF0000"/>
                </a:solidFill>
              </a:rPr>
              <a:t>홈런 수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경기당 평균승점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특수능력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투수 </a:t>
            </a:r>
            <a:r>
              <a:rPr lang="en-US" altLang="ko-KR" sz="800" dirty="0" smtClean="0">
                <a:solidFill>
                  <a:srgbClr val="FF0000"/>
                </a:solidFill>
              </a:rPr>
              <a:t>: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탈삼진</a:t>
            </a:r>
            <a:r>
              <a:rPr lang="ko-KR" altLang="en-US" sz="800" dirty="0" smtClean="0">
                <a:solidFill>
                  <a:srgbClr val="FF0000"/>
                </a:solidFill>
              </a:rPr>
              <a:t> 수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경기당 실점 평균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변화구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캐릭터 이미지 및 정보는  다음 공수에 맞추어 상하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공수 캐릭터 교대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가 바뀌는 구성 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53834" y="1988840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H/R : 343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경기 당 평균 승점 </a:t>
            </a:r>
            <a:r>
              <a:rPr lang="en-US" altLang="ko-KR" sz="800" dirty="0" smtClean="0">
                <a:solidFill>
                  <a:schemeClr val="bg1"/>
                </a:solidFill>
              </a:rPr>
              <a:t>: 12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대우투수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광각타법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60440" y="1988840"/>
            <a:ext cx="233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S/O : 343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경기 당 평균 실점 </a:t>
            </a:r>
            <a:r>
              <a:rPr lang="en-US" altLang="ko-KR" sz="800" dirty="0" smtClean="0">
                <a:solidFill>
                  <a:schemeClr val="bg1"/>
                </a:solidFill>
              </a:rPr>
              <a:t>: 11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슬라이더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포크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98764" y="3212976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H/R : 343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경기 당 평균 승점 </a:t>
            </a:r>
            <a:r>
              <a:rPr lang="en-US" altLang="ko-KR" sz="800" dirty="0" smtClean="0">
                <a:solidFill>
                  <a:schemeClr val="bg1"/>
                </a:solidFill>
              </a:rPr>
              <a:t>: 12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대우투수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광각타법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3502" y="3204265"/>
            <a:ext cx="233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S/O : 343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경기 당 평균 실점 </a:t>
            </a:r>
            <a:r>
              <a:rPr lang="en-US" altLang="ko-KR" sz="800" dirty="0" smtClean="0">
                <a:solidFill>
                  <a:schemeClr val="bg1"/>
                </a:solidFill>
              </a:rPr>
              <a:t>: 11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슬라이더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포크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15616" y="1124744"/>
            <a:ext cx="4752528" cy="3384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3"/>
            <a:endCxn id="25" idx="1"/>
          </p:cNvCxnSpPr>
          <p:nvPr/>
        </p:nvCxnSpPr>
        <p:spPr>
          <a:xfrm flipV="1">
            <a:off x="5868144" y="2290520"/>
            <a:ext cx="936104" cy="52641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오른쪽으로 구부러진 화살표 33"/>
          <p:cNvSpPr/>
          <p:nvPr/>
        </p:nvSpPr>
        <p:spPr>
          <a:xfrm>
            <a:off x="755576" y="2060848"/>
            <a:ext cx="432048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오른쪽으로 구부러진 화살표 34"/>
          <p:cNvSpPr/>
          <p:nvPr/>
        </p:nvSpPr>
        <p:spPr>
          <a:xfrm>
            <a:off x="3563888" y="2060848"/>
            <a:ext cx="432048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오른쪽으로 구부러진 화살표 35"/>
          <p:cNvSpPr/>
          <p:nvPr/>
        </p:nvSpPr>
        <p:spPr>
          <a:xfrm rot="10800000">
            <a:off x="2987824" y="1995013"/>
            <a:ext cx="432048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오른쪽으로 구부러진 화살표 36"/>
          <p:cNvSpPr/>
          <p:nvPr/>
        </p:nvSpPr>
        <p:spPr>
          <a:xfrm rot="10800000">
            <a:off x="5868144" y="2056656"/>
            <a:ext cx="432048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764704"/>
            <a:ext cx="604867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9512" y="11663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GAME RESULT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08" y="5013176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보유 캐릭터 경기 결과 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r>
              <a:rPr lang="ko-KR" altLang="en-US" sz="800" dirty="0" smtClean="0"/>
              <a:t>타자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이번 경기의 타율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홈런</a:t>
            </a:r>
            <a:endParaRPr lang="en-US" altLang="ko-KR" sz="800" dirty="0" smtClean="0"/>
          </a:p>
          <a:p>
            <a:r>
              <a:rPr lang="ko-KR" altLang="en-US" sz="800" dirty="0" smtClean="0"/>
              <a:t>투수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이번 경기의 방어율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탈삼진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6228184" y="0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스코어 보드 삭제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각 팀의 스코어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각 팀의 이름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48264" y="2996952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보상 출력 경험치 삭제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err="1" smtClean="0">
                <a:solidFill>
                  <a:srgbClr val="FF0000"/>
                </a:solidFill>
              </a:rPr>
              <a:t>게임머니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아이템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특정 조건 완료 시 게임 머니 보너스 효과 추가 요망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9512" y="5085184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 err="1" smtClean="0">
                <a:solidFill>
                  <a:srgbClr val="FF0000"/>
                </a:solidFill>
              </a:rPr>
              <a:t>레벨업에</a:t>
            </a:r>
            <a:r>
              <a:rPr lang="ko-KR" altLang="en-US" sz="800" dirty="0" smtClean="0">
                <a:solidFill>
                  <a:srgbClr val="FF0000"/>
                </a:solidFill>
              </a:rPr>
              <a:t> 해당하는 아이콘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err="1" smtClean="0">
                <a:solidFill>
                  <a:srgbClr val="FF0000"/>
                </a:solidFill>
              </a:rPr>
              <a:t>레벨업</a:t>
            </a:r>
            <a:r>
              <a:rPr lang="ko-KR" altLang="en-US" sz="800" dirty="0" smtClean="0">
                <a:solidFill>
                  <a:srgbClr val="FF0000"/>
                </a:solidFill>
              </a:rPr>
              <a:t> 시 </a:t>
            </a:r>
            <a:r>
              <a:rPr lang="en-US" altLang="ko-KR" sz="800" dirty="0" smtClean="0">
                <a:solidFill>
                  <a:srgbClr val="FF0000"/>
                </a:solidFill>
              </a:rPr>
              <a:t>6</a:t>
            </a:r>
            <a:r>
              <a:rPr lang="ko-KR" altLang="en-US" sz="800" dirty="0" smtClean="0">
                <a:solidFill>
                  <a:srgbClr val="FF0000"/>
                </a:solidFill>
              </a:rPr>
              <a:t>번과 비슷한 효과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보유 캐릭터 이름</a:t>
            </a:r>
            <a:r>
              <a:rPr lang="en-US" altLang="ko-KR" sz="800" dirty="0" smtClean="0">
                <a:solidFill>
                  <a:srgbClr val="FF0000"/>
                </a:solidFill>
              </a:rPr>
              <a:t>,</a:t>
            </a:r>
            <a:r>
              <a:rPr lang="ko-KR" altLang="en-US" sz="800" dirty="0" smtClean="0">
                <a:solidFill>
                  <a:srgbClr val="FF0000"/>
                </a:solidFill>
              </a:rPr>
              <a:t> 레벨</a:t>
            </a:r>
            <a:r>
              <a:rPr lang="en-US" altLang="ko-KR" sz="800" dirty="0" smtClean="0">
                <a:solidFill>
                  <a:srgbClr val="FF0000"/>
                </a:solidFill>
              </a:rPr>
              <a:t>, EXP </a:t>
            </a:r>
            <a:r>
              <a:rPr lang="ko-KR" altLang="en-US" sz="800" dirty="0" smtClean="0">
                <a:solidFill>
                  <a:srgbClr val="FF0000"/>
                </a:solidFill>
              </a:rPr>
              <a:t>그래프</a:t>
            </a:r>
            <a:r>
              <a:rPr lang="en-US" altLang="ko-KR" sz="800" dirty="0" smtClean="0">
                <a:solidFill>
                  <a:srgbClr val="FF0000"/>
                </a:solidFill>
              </a:rPr>
              <a:t>, EXP</a:t>
            </a:r>
          </a:p>
          <a:p>
            <a:pPr marL="228600" indent="-228600"/>
            <a:r>
              <a:rPr lang="en-US" altLang="ko-KR" sz="800" dirty="0" smtClean="0">
                <a:solidFill>
                  <a:srgbClr val="FF0000"/>
                </a:solidFill>
              </a:rPr>
              <a:t>TEXT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rgbClr val="FF0000"/>
                </a:solidFill>
              </a:rPr>
              <a:t>(EXP </a:t>
            </a:r>
            <a:r>
              <a:rPr lang="ko-KR" altLang="en-US" sz="800" dirty="0" smtClean="0">
                <a:solidFill>
                  <a:srgbClr val="FF0000"/>
                </a:solidFill>
              </a:rPr>
              <a:t>그래프는 경험치의 상승치 만큼 깜빡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효과</a:t>
            </a:r>
            <a:r>
              <a:rPr lang="en-US" altLang="ko-KR" sz="800" dirty="0" smtClean="0">
                <a:solidFill>
                  <a:srgbClr val="FF0000"/>
                </a:solidFill>
              </a:rPr>
              <a:t>)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.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/>
          <p:cNvCxnSpPr>
            <a:stCxn id="31" idx="0"/>
            <a:endCxn id="38" idx="1"/>
          </p:cNvCxnSpPr>
          <p:nvPr/>
        </p:nvCxnSpPr>
        <p:spPr>
          <a:xfrm flipV="1">
            <a:off x="2231740" y="501933"/>
            <a:ext cx="828092" cy="47879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59832" y="332656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경기 결과에 따른 </a:t>
            </a:r>
            <a:r>
              <a:rPr lang="en-US" altLang="ko-KR" sz="800" dirty="0" smtClean="0">
                <a:solidFill>
                  <a:srgbClr val="FF0000"/>
                </a:solidFill>
              </a:rPr>
              <a:t>WIN &amp; LOSE </a:t>
            </a:r>
            <a:r>
              <a:rPr lang="ko-KR" altLang="en-US" sz="800" dirty="0" smtClean="0">
                <a:solidFill>
                  <a:srgbClr val="FF0000"/>
                </a:solidFill>
              </a:rPr>
              <a:t>애니메이션 번쩍 효과 출력 요망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48264" y="3933056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FF0000"/>
                </a:solidFill>
              </a:rPr>
              <a:t>알람에</a:t>
            </a:r>
            <a:r>
              <a:rPr lang="ko-KR" altLang="en-US" sz="800" dirty="0" smtClean="0">
                <a:solidFill>
                  <a:srgbClr val="FF0000"/>
                </a:solidFill>
              </a:rPr>
              <a:t> 해당하는 아이콘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소멸 예정 아이템이 있을 경우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상점 아이콘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느낌표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깜박 효과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업그레이드 완료 아이템이 있을 경우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강화 아이콘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깜박 효과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475656" y="1196752"/>
            <a:ext cx="3888432" cy="5040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 l="23671" t="44435" r="52520" b="35922"/>
          <a:stretch>
            <a:fillRect/>
          </a:stretch>
        </p:blipFill>
        <p:spPr bwMode="auto">
          <a:xfrm>
            <a:off x="1806000" y="2556148"/>
            <a:ext cx="144016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1835696" y="2564904"/>
            <a:ext cx="1440160" cy="7920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  <a:endCxn id="24" idx="1"/>
          </p:cNvCxnSpPr>
          <p:nvPr/>
        </p:nvCxnSpPr>
        <p:spPr>
          <a:xfrm>
            <a:off x="5724128" y="3032956"/>
            <a:ext cx="1224136" cy="317939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547664" y="980728"/>
            <a:ext cx="1368152" cy="1224136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 l="22480" t="10506" r="63234" b="69851"/>
          <a:stretch>
            <a:fillRect/>
          </a:stretch>
        </p:blipFill>
        <p:spPr bwMode="auto">
          <a:xfrm>
            <a:off x="1619672" y="980728"/>
            <a:ext cx="122413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1691680" y="1772816"/>
            <a:ext cx="3456384" cy="6480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756068" y="1806724"/>
            <a:ext cx="3312368" cy="5760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 l="54761" t="53571" r="23810" b="26786"/>
          <a:stretch>
            <a:fillRect/>
          </a:stretch>
        </p:blipFill>
        <p:spPr bwMode="auto">
          <a:xfrm>
            <a:off x="3700284" y="2765688"/>
            <a:ext cx="129614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3635896" y="2564904"/>
            <a:ext cx="2088232" cy="93610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786548" y="1684804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12</a:t>
            </a:r>
            <a:endParaRPr lang="ko-KR" altLang="en-US" sz="48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4499992" y="1684759"/>
            <a:ext cx="864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9</a:t>
            </a:r>
            <a:endParaRPr lang="ko-KR" altLang="en-US" sz="4800" b="1" dirty="0"/>
          </a:p>
        </p:txBody>
      </p:sp>
      <p:sp>
        <p:nvSpPr>
          <p:cNvPr id="116" name="직사각형 115"/>
          <p:cNvSpPr/>
          <p:nvPr/>
        </p:nvSpPr>
        <p:spPr>
          <a:xfrm>
            <a:off x="2180496" y="2902084"/>
            <a:ext cx="360040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2195736" y="3171448"/>
            <a:ext cx="360040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1630720" y="4005064"/>
            <a:ext cx="187220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 l="30814" t="74792" r="50138" b="14494"/>
          <a:stretch>
            <a:fillRect/>
          </a:stretch>
        </p:blipFill>
        <p:spPr bwMode="auto">
          <a:xfrm>
            <a:off x="3491880" y="4005064"/>
            <a:ext cx="115212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직사각형 48"/>
          <p:cNvSpPr/>
          <p:nvPr/>
        </p:nvSpPr>
        <p:spPr>
          <a:xfrm>
            <a:off x="1846744" y="3429000"/>
            <a:ext cx="1440160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756433" y="3603496"/>
            <a:ext cx="504056" cy="6781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638832" y="3603496"/>
            <a:ext cx="264918" cy="678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756433" y="3895720"/>
            <a:ext cx="504056" cy="6781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638832" y="3895720"/>
            <a:ext cx="264918" cy="678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350800" y="3467864"/>
            <a:ext cx="216024" cy="216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278792" y="3474720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LV4</a:t>
            </a:r>
            <a:endParaRPr lang="ko-KR" altLang="en-US" sz="800" b="1" dirty="0"/>
          </a:p>
        </p:txBody>
      </p:sp>
      <p:sp>
        <p:nvSpPr>
          <p:cNvPr id="58" name="타원 57"/>
          <p:cNvSpPr/>
          <p:nvPr/>
        </p:nvSpPr>
        <p:spPr>
          <a:xfrm>
            <a:off x="2358420" y="3755132"/>
            <a:ext cx="216024" cy="216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286412" y="376427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LV2</a:t>
            </a:r>
            <a:endParaRPr lang="ko-KR" altLang="en-US" sz="8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812836" y="3452440"/>
            <a:ext cx="7200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투수이름</a:t>
            </a:r>
            <a:r>
              <a:rPr lang="en-US" altLang="ko-KR" sz="700" b="1" dirty="0" smtClean="0"/>
              <a:t>1</a:t>
            </a:r>
            <a:endParaRPr lang="ko-KR" altLang="en-US" sz="7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805216" y="3773800"/>
            <a:ext cx="7200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타자이름</a:t>
            </a:r>
            <a:r>
              <a:rPr lang="en-US" altLang="ko-KR" sz="700" b="1" dirty="0" smtClean="0"/>
              <a:t>2</a:t>
            </a:r>
            <a:endParaRPr lang="ko-KR" altLang="en-US" sz="700" b="1" dirty="0"/>
          </a:p>
        </p:txBody>
      </p:sp>
      <p:sp>
        <p:nvSpPr>
          <p:cNvPr id="113" name="직사각형 112"/>
          <p:cNvSpPr/>
          <p:nvPr/>
        </p:nvSpPr>
        <p:spPr>
          <a:xfrm>
            <a:off x="1846744" y="3429000"/>
            <a:ext cx="1440160" cy="57606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 l="51052" t="74792" r="31091" b="12708"/>
          <a:stretch>
            <a:fillRect/>
          </a:stretch>
        </p:blipFill>
        <p:spPr bwMode="auto">
          <a:xfrm>
            <a:off x="2396520" y="4046592"/>
            <a:ext cx="1040118" cy="41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직선 화살표 연결선 25"/>
          <p:cNvCxnSpPr>
            <a:endCxn id="30" idx="0"/>
          </p:cNvCxnSpPr>
          <p:nvPr/>
        </p:nvCxnSpPr>
        <p:spPr>
          <a:xfrm flipH="1">
            <a:off x="1295636" y="4005064"/>
            <a:ext cx="540060" cy="108012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04476" y="3682345"/>
            <a:ext cx="36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 </a:t>
            </a:r>
            <a:endParaRPr lang="ko-KR" altLang="en-US" sz="1100" b="1" dirty="0"/>
          </a:p>
        </p:txBody>
      </p:sp>
      <p:sp>
        <p:nvSpPr>
          <p:cNvPr id="72" name="직사각형 71"/>
          <p:cNvSpPr/>
          <p:nvPr/>
        </p:nvSpPr>
        <p:spPr>
          <a:xfrm>
            <a:off x="3563888" y="3599304"/>
            <a:ext cx="1584176" cy="4708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Picture 2" descr="C:\Users\aura9369\Desktop\20120313_장은진\03_Play_01_match.png"/>
          <p:cNvPicPr>
            <a:picLocks noChangeAspect="1" noChangeArrowheads="1"/>
          </p:cNvPicPr>
          <p:nvPr/>
        </p:nvPicPr>
        <p:blipFill>
          <a:blip r:embed="rId3" cstate="print"/>
          <a:srcRect l="33735" t="90362" r="59036" b="602"/>
          <a:stretch>
            <a:fillRect/>
          </a:stretch>
        </p:blipFill>
        <p:spPr bwMode="auto">
          <a:xfrm>
            <a:off x="3635896" y="3663693"/>
            <a:ext cx="348783" cy="2906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</p:pic>
      <p:pic>
        <p:nvPicPr>
          <p:cNvPr id="68" name="Picture 2" descr="C:\Users\aura9369\Desktop\20120313_장은진\03_Play_01_match.png"/>
          <p:cNvPicPr>
            <a:picLocks noChangeAspect="1" noChangeArrowheads="1"/>
          </p:cNvPicPr>
          <p:nvPr/>
        </p:nvPicPr>
        <p:blipFill>
          <a:blip r:embed="rId3" cstate="print"/>
          <a:srcRect l="52222" t="90000" r="41111"/>
          <a:stretch>
            <a:fillRect/>
          </a:stretch>
        </p:blipFill>
        <p:spPr bwMode="auto">
          <a:xfrm>
            <a:off x="4139953" y="3662164"/>
            <a:ext cx="360360" cy="2971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</p:pic>
      <p:sp>
        <p:nvSpPr>
          <p:cNvPr id="73" name="직사각형 72"/>
          <p:cNvSpPr/>
          <p:nvPr/>
        </p:nvSpPr>
        <p:spPr>
          <a:xfrm>
            <a:off x="3563888" y="3557776"/>
            <a:ext cx="1584176" cy="510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/>
          <p:cNvCxnSpPr>
            <a:stCxn id="73" idx="3"/>
            <a:endCxn id="77" idx="1"/>
          </p:cNvCxnSpPr>
          <p:nvPr/>
        </p:nvCxnSpPr>
        <p:spPr>
          <a:xfrm>
            <a:off x="5148064" y="3813059"/>
            <a:ext cx="1800200" cy="7817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6" idx="3"/>
            <a:endCxn id="12" idx="0"/>
          </p:cNvCxnSpPr>
          <p:nvPr/>
        </p:nvCxnSpPr>
        <p:spPr>
          <a:xfrm>
            <a:off x="3275856" y="2960948"/>
            <a:ext cx="2304256" cy="205222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폭발 2 149"/>
          <p:cNvSpPr/>
          <p:nvPr/>
        </p:nvSpPr>
        <p:spPr>
          <a:xfrm>
            <a:off x="5076056" y="2636912"/>
            <a:ext cx="792088" cy="411474"/>
          </a:xfrm>
          <a:prstGeom prst="irregularSeal2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/>
          <p:cNvSpPr txBox="1"/>
          <p:nvPr/>
        </p:nvSpPr>
        <p:spPr>
          <a:xfrm>
            <a:off x="4780404" y="2723396"/>
            <a:ext cx="165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+500 </a:t>
            </a:r>
            <a:r>
              <a:rPr lang="en-US" altLang="ko-KR" sz="1050" b="1" dirty="0" smtClean="0">
                <a:solidFill>
                  <a:srgbClr val="FFFF00"/>
                </a:solidFill>
              </a:rPr>
              <a:t>BONUS</a:t>
            </a:r>
            <a:endParaRPr lang="ko-KR" altLang="en-US" sz="1050" b="1" dirty="0">
              <a:solidFill>
                <a:srgbClr val="FFFF0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638832" y="1988840"/>
            <a:ext cx="648072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0070C0"/>
                </a:solidFill>
              </a:rPr>
              <a:t>1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팀 이름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779912" y="1988840"/>
            <a:ext cx="648072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0070C0"/>
                </a:solidFill>
              </a:rPr>
              <a:t>2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팀 이름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219088" y="191683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 VS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1331640" y="836712"/>
            <a:ext cx="4320480" cy="16561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화살표 연결선 155"/>
          <p:cNvCxnSpPr>
            <a:stCxn id="155" idx="3"/>
            <a:endCxn id="160" idx="1"/>
          </p:cNvCxnSpPr>
          <p:nvPr/>
        </p:nvCxnSpPr>
        <p:spPr>
          <a:xfrm>
            <a:off x="5652120" y="1664804"/>
            <a:ext cx="1187624" cy="54325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6839744" y="1484784"/>
            <a:ext cx="2304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GAME RESULT </a:t>
            </a:r>
            <a:r>
              <a:rPr lang="ko-KR" altLang="en-US" sz="800" dirty="0" smtClean="0">
                <a:solidFill>
                  <a:srgbClr val="FF0000"/>
                </a:solidFill>
              </a:rPr>
              <a:t>전체 </a:t>
            </a:r>
            <a:r>
              <a:rPr lang="en-US" altLang="ko-KR" sz="800" dirty="0" smtClean="0">
                <a:solidFill>
                  <a:srgbClr val="FF0000"/>
                </a:solidFill>
              </a:rPr>
              <a:t>UI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 시 순서대로 출력 요망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err="1" smtClean="0">
                <a:solidFill>
                  <a:srgbClr val="FF0000"/>
                </a:solidFill>
              </a:rPr>
              <a:t>팀이름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각 팀 스코어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rgbClr val="FF0000"/>
                </a:solidFill>
              </a:rPr>
              <a:t>WIN OR LOSE </a:t>
            </a:r>
            <a:r>
              <a:rPr lang="ko-KR" altLang="en-US" sz="800" dirty="0" smtClean="0">
                <a:solidFill>
                  <a:srgbClr val="FF0000"/>
                </a:solidFill>
              </a:rPr>
              <a:t>애니메이션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rgbClr val="FF0000"/>
                </a:solidFill>
              </a:rPr>
              <a:t>RECORD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보유 캐릭터 이름</a:t>
            </a:r>
            <a:r>
              <a:rPr lang="en-US" altLang="ko-KR" sz="800" dirty="0" smtClean="0">
                <a:solidFill>
                  <a:srgbClr val="FF0000"/>
                </a:solidFill>
              </a:rPr>
              <a:t>,</a:t>
            </a:r>
            <a:r>
              <a:rPr lang="ko-KR" altLang="en-US" sz="800" dirty="0" smtClean="0">
                <a:solidFill>
                  <a:srgbClr val="FF0000"/>
                </a:solidFill>
              </a:rPr>
              <a:t> 레벨</a:t>
            </a:r>
            <a:r>
              <a:rPr lang="en-US" altLang="ko-KR" sz="800" dirty="0" smtClean="0">
                <a:solidFill>
                  <a:srgbClr val="FF0000"/>
                </a:solidFill>
              </a:rPr>
              <a:t>, EXP </a:t>
            </a:r>
            <a:r>
              <a:rPr lang="ko-KR" altLang="en-US" sz="800" dirty="0" smtClean="0">
                <a:solidFill>
                  <a:srgbClr val="FF0000"/>
                </a:solidFill>
              </a:rPr>
              <a:t>그래프</a:t>
            </a:r>
            <a:r>
              <a:rPr lang="en-US" altLang="ko-KR" sz="800" dirty="0" smtClean="0">
                <a:solidFill>
                  <a:srgbClr val="FF0000"/>
                </a:solidFill>
              </a:rPr>
              <a:t>, EXP TEXT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 </a:t>
            </a: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보상 게임 머니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아이템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err="1" smtClean="0">
                <a:solidFill>
                  <a:srgbClr val="FF0000"/>
                </a:solidFill>
              </a:rPr>
              <a:t>샵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업그레이드 아이템 깜빡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419872" y="1340768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cxnSp>
        <p:nvCxnSpPr>
          <p:cNvPr id="166" name="직선 연결선 165"/>
          <p:cNvCxnSpPr>
            <a:endCxn id="152" idx="0"/>
          </p:cNvCxnSpPr>
          <p:nvPr/>
        </p:nvCxnSpPr>
        <p:spPr>
          <a:xfrm flipH="1">
            <a:off x="2962868" y="1412776"/>
            <a:ext cx="457004" cy="57606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십각형 169"/>
          <p:cNvSpPr/>
          <p:nvPr/>
        </p:nvSpPr>
        <p:spPr>
          <a:xfrm>
            <a:off x="3378344" y="1268760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8" name="직선 연결선 177"/>
          <p:cNvCxnSpPr>
            <a:endCxn id="31" idx="1"/>
          </p:cNvCxnSpPr>
          <p:nvPr/>
        </p:nvCxnSpPr>
        <p:spPr>
          <a:xfrm>
            <a:off x="898802" y="1304764"/>
            <a:ext cx="648862" cy="28803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십각형 178"/>
          <p:cNvSpPr/>
          <p:nvPr/>
        </p:nvSpPr>
        <p:spPr>
          <a:xfrm>
            <a:off x="611560" y="1124744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3385964" y="12687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611560" y="113577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cxnSp>
        <p:nvCxnSpPr>
          <p:cNvPr id="188" name="직선 연결선 187"/>
          <p:cNvCxnSpPr/>
          <p:nvPr/>
        </p:nvCxnSpPr>
        <p:spPr>
          <a:xfrm>
            <a:off x="1186834" y="2661883"/>
            <a:ext cx="648862" cy="28803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십각형 188"/>
          <p:cNvSpPr/>
          <p:nvPr/>
        </p:nvSpPr>
        <p:spPr>
          <a:xfrm>
            <a:off x="899592" y="2481863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TextBox 189"/>
          <p:cNvSpPr txBox="1"/>
          <p:nvPr/>
        </p:nvSpPr>
        <p:spPr>
          <a:xfrm>
            <a:off x="899592" y="2492896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cxnSp>
        <p:nvCxnSpPr>
          <p:cNvPr id="191" name="직선 연결선 190"/>
          <p:cNvCxnSpPr>
            <a:endCxn id="113" idx="1"/>
          </p:cNvCxnSpPr>
          <p:nvPr/>
        </p:nvCxnSpPr>
        <p:spPr>
          <a:xfrm>
            <a:off x="1258842" y="3453971"/>
            <a:ext cx="587902" cy="26306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십각형 191"/>
          <p:cNvSpPr/>
          <p:nvPr/>
        </p:nvSpPr>
        <p:spPr>
          <a:xfrm>
            <a:off x="971600" y="3273951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971600" y="32849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cxnSp>
        <p:nvCxnSpPr>
          <p:cNvPr id="194" name="직선 연결선 193"/>
          <p:cNvCxnSpPr>
            <a:endCxn id="196" idx="1"/>
          </p:cNvCxnSpPr>
          <p:nvPr/>
        </p:nvCxnSpPr>
        <p:spPr>
          <a:xfrm flipV="1">
            <a:off x="5724128" y="2487380"/>
            <a:ext cx="360040" cy="7752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십각형 194"/>
          <p:cNvSpPr/>
          <p:nvPr/>
        </p:nvSpPr>
        <p:spPr>
          <a:xfrm>
            <a:off x="6084168" y="2337847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/>
          <p:cNvSpPr txBox="1"/>
          <p:nvPr/>
        </p:nvSpPr>
        <p:spPr>
          <a:xfrm>
            <a:off x="6084168" y="23488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cxnSp>
        <p:nvCxnSpPr>
          <p:cNvPr id="197" name="직선 연결선 196"/>
          <p:cNvCxnSpPr>
            <a:stCxn id="73" idx="3"/>
            <a:endCxn id="199" idx="0"/>
          </p:cNvCxnSpPr>
          <p:nvPr/>
        </p:nvCxnSpPr>
        <p:spPr>
          <a:xfrm>
            <a:off x="5148064" y="3813059"/>
            <a:ext cx="216024" cy="4080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십각형 197"/>
          <p:cNvSpPr/>
          <p:nvPr/>
        </p:nvSpPr>
        <p:spPr>
          <a:xfrm>
            <a:off x="5220072" y="4210055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/>
          <p:cNvSpPr txBox="1"/>
          <p:nvPr/>
        </p:nvSpPr>
        <p:spPr>
          <a:xfrm>
            <a:off x="5220072" y="422108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208" name="TextBox 207"/>
          <p:cNvSpPr txBox="1"/>
          <p:nvPr/>
        </p:nvSpPr>
        <p:spPr>
          <a:xfrm>
            <a:off x="2555776" y="3429000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EXP + 30</a:t>
            </a:r>
            <a:endParaRPr lang="ko-KR" altLang="en-US" sz="800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2555776" y="3717032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EXP + 30</a:t>
            </a:r>
            <a:endParaRPr lang="ko-KR" altLang="en-US" sz="800" b="1" dirty="0"/>
          </a:p>
        </p:txBody>
      </p:sp>
      <p:cxnSp>
        <p:nvCxnSpPr>
          <p:cNvPr id="224" name="직선 연결선 223"/>
          <p:cNvCxnSpPr>
            <a:stCxn id="234" idx="0"/>
            <a:endCxn id="96" idx="1"/>
          </p:cNvCxnSpPr>
          <p:nvPr/>
        </p:nvCxnSpPr>
        <p:spPr>
          <a:xfrm flipV="1">
            <a:off x="3419872" y="4221088"/>
            <a:ext cx="72008" cy="79208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2483768" y="5013176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3</a:t>
            </a:r>
            <a:r>
              <a:rPr lang="ko-KR" altLang="en-US" sz="800" dirty="0" smtClean="0">
                <a:solidFill>
                  <a:srgbClr val="FF0000"/>
                </a:solidFill>
              </a:rPr>
              <a:t>번까지 진행 후에 활성화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RETRY</a:t>
            </a:r>
            <a:r>
              <a:rPr lang="ko-KR" altLang="en-US" sz="800" dirty="0" smtClean="0">
                <a:solidFill>
                  <a:srgbClr val="FF0000"/>
                </a:solidFill>
              </a:rPr>
              <a:t>는 </a:t>
            </a:r>
            <a:r>
              <a:rPr lang="en-US" altLang="ko-KR" sz="800" dirty="0" smtClean="0">
                <a:solidFill>
                  <a:srgbClr val="FF0000"/>
                </a:solidFill>
              </a:rPr>
              <a:t>REMATCH</a:t>
            </a:r>
            <a:r>
              <a:rPr lang="ko-KR" altLang="en-US" sz="800" dirty="0" smtClean="0">
                <a:solidFill>
                  <a:srgbClr val="FF0000"/>
                </a:solidFill>
              </a:rPr>
              <a:t>로 변경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QUIT</a:t>
            </a:r>
            <a:r>
              <a:rPr lang="ko-KR" altLang="en-US" sz="800" dirty="0" smtClean="0">
                <a:solidFill>
                  <a:srgbClr val="FF0000"/>
                </a:solidFill>
              </a:rPr>
              <a:t>와 </a:t>
            </a:r>
            <a:r>
              <a:rPr lang="en-US" altLang="ko-KR" sz="800" dirty="0" smtClean="0">
                <a:solidFill>
                  <a:srgbClr val="FF0000"/>
                </a:solidFill>
              </a:rPr>
              <a:t>REMATCH</a:t>
            </a:r>
            <a:r>
              <a:rPr lang="ko-KR" altLang="en-US" sz="800" dirty="0" smtClean="0">
                <a:solidFill>
                  <a:srgbClr val="FF0000"/>
                </a:solidFill>
              </a:rPr>
              <a:t>는 상위 순서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245" name="TextBox 244"/>
          <p:cNvSpPr txBox="1"/>
          <p:nvPr/>
        </p:nvSpPr>
        <p:spPr>
          <a:xfrm>
            <a:off x="1911896" y="3140968"/>
            <a:ext cx="16561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0.999</a:t>
            </a:r>
            <a:endParaRPr lang="ko-KR" altLang="en-US" sz="1050" b="1" dirty="0">
              <a:solidFill>
                <a:srgbClr val="FFFF00"/>
              </a:solidFill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1907704" y="2860556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0.999</a:t>
            </a:r>
            <a:endParaRPr lang="ko-KR" altLang="en-US" sz="1050" b="1" dirty="0">
              <a:solidFill>
                <a:srgbClr val="FFFF00"/>
              </a:solidFill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3995936" y="1484784"/>
            <a:ext cx="1152128" cy="2160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2" name="직선 연결선 171"/>
          <p:cNvCxnSpPr>
            <a:stCxn id="173" idx="3"/>
          </p:cNvCxnSpPr>
          <p:nvPr/>
        </p:nvCxnSpPr>
        <p:spPr>
          <a:xfrm flipH="1">
            <a:off x="4788024" y="1412776"/>
            <a:ext cx="188519" cy="64807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십각형 172"/>
          <p:cNvSpPr/>
          <p:nvPr/>
        </p:nvSpPr>
        <p:spPr>
          <a:xfrm>
            <a:off x="4788024" y="1124744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/>
          <p:cNvSpPr txBox="1"/>
          <p:nvPr/>
        </p:nvSpPr>
        <p:spPr>
          <a:xfrm>
            <a:off x="4795644" y="112815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248" name="TextBox 247"/>
          <p:cNvSpPr txBox="1"/>
          <p:nvPr/>
        </p:nvSpPr>
        <p:spPr>
          <a:xfrm>
            <a:off x="4067944" y="1485364"/>
            <a:ext cx="1008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100</a:t>
            </a:r>
            <a:r>
              <a:rPr lang="ko-KR" altLang="en-US" sz="800" b="1" dirty="0" smtClean="0"/>
              <a:t>승 </a:t>
            </a:r>
            <a:r>
              <a:rPr lang="en-US" altLang="ko-KR" sz="800" b="1" dirty="0" smtClean="0"/>
              <a:t>11</a:t>
            </a:r>
            <a:r>
              <a:rPr lang="ko-KR" altLang="en-US" sz="800" b="1" dirty="0" smtClean="0"/>
              <a:t>패 </a:t>
            </a:r>
            <a:r>
              <a:rPr lang="en-US" altLang="ko-KR" sz="800" b="1" dirty="0" smtClean="0"/>
              <a:t>90%</a:t>
            </a:r>
            <a:endParaRPr lang="ko-KR" altLang="en-US" sz="800" b="1" dirty="0"/>
          </a:p>
        </p:txBody>
      </p:sp>
      <p:sp>
        <p:nvSpPr>
          <p:cNvPr id="251" name="TextBox 250"/>
          <p:cNvSpPr txBox="1"/>
          <p:nvPr/>
        </p:nvSpPr>
        <p:spPr>
          <a:xfrm>
            <a:off x="6948264" y="76470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친구 </a:t>
            </a:r>
            <a:r>
              <a:rPr lang="en-US" altLang="ko-KR" sz="800" dirty="0" smtClean="0">
                <a:solidFill>
                  <a:srgbClr val="FF0000"/>
                </a:solidFill>
              </a:rPr>
              <a:t>OR </a:t>
            </a:r>
            <a:r>
              <a:rPr lang="ko-KR" altLang="en-US" sz="800" dirty="0" smtClean="0">
                <a:solidFill>
                  <a:srgbClr val="FF0000"/>
                </a:solidFill>
              </a:rPr>
              <a:t>같은 상대와 </a:t>
            </a:r>
            <a:r>
              <a:rPr lang="en-US" altLang="ko-KR" sz="800" dirty="0" smtClean="0">
                <a:solidFill>
                  <a:srgbClr val="FF0000"/>
                </a:solidFill>
              </a:rPr>
              <a:t>2</a:t>
            </a:r>
            <a:r>
              <a:rPr lang="ko-KR" altLang="en-US" sz="800" dirty="0" smtClean="0">
                <a:solidFill>
                  <a:srgbClr val="FF0000"/>
                </a:solidFill>
              </a:rPr>
              <a:t>번 이상 플레이 시에만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252" name="직선 화살표 연결선 251"/>
          <p:cNvCxnSpPr>
            <a:stCxn id="247" idx="3"/>
            <a:endCxn id="251" idx="1"/>
          </p:cNvCxnSpPr>
          <p:nvPr/>
        </p:nvCxnSpPr>
        <p:spPr>
          <a:xfrm flipV="1">
            <a:off x="5148064" y="995537"/>
            <a:ext cx="1800200" cy="597259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2699792" y="2924944"/>
            <a:ext cx="360040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709317" y="3150493"/>
            <a:ext cx="360040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2627784" y="2852936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H/R : 7</a:t>
            </a:r>
            <a:endParaRPr lang="ko-KR" altLang="en-US" sz="900" b="1" dirty="0">
              <a:solidFill>
                <a:srgbClr val="FFFF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627784" y="3126160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S/O : 4</a:t>
            </a:r>
            <a:endParaRPr lang="ko-KR" altLang="en-US" sz="900" b="1" dirty="0">
              <a:solidFill>
                <a:srgbClr val="FFFF00"/>
              </a:solidFill>
            </a:endParaRPr>
          </a:p>
        </p:txBody>
      </p:sp>
      <p:cxnSp>
        <p:nvCxnSpPr>
          <p:cNvPr id="14" name="직선 화살표 연결선 13"/>
          <p:cNvCxnSpPr>
            <a:stCxn id="13" idx="3"/>
            <a:endCxn id="23" idx="1"/>
          </p:cNvCxnSpPr>
          <p:nvPr/>
        </p:nvCxnSpPr>
        <p:spPr>
          <a:xfrm flipV="1">
            <a:off x="5148064" y="292388"/>
            <a:ext cx="1080120" cy="180446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ura9369\Desktop\20120313_장은진\01_Ho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6493500" cy="432048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79512" y="11663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MAIN UI</a:t>
            </a:r>
            <a:r>
              <a:rPr lang="ko-KR" altLang="en-US" b="1" dirty="0" smtClean="0"/>
              <a:t> 정리</a:t>
            </a:r>
            <a:endParaRPr lang="ko-KR" alt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7127776" y="1052736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선택된 선수의 </a:t>
            </a:r>
            <a:r>
              <a:rPr lang="ko-KR" altLang="en-US" sz="800" dirty="0" err="1" smtClean="0"/>
              <a:t>인벤토리</a:t>
            </a:r>
            <a:r>
              <a:rPr lang="ko-KR" altLang="en-US" sz="800" dirty="0" smtClean="0"/>
              <a:t> 창으로 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인벤토리</a:t>
            </a:r>
            <a:r>
              <a:rPr lang="ko-KR" altLang="en-US" sz="800" dirty="0" smtClean="0">
                <a:solidFill>
                  <a:srgbClr val="FF0000"/>
                </a:solidFill>
              </a:rPr>
              <a:t> 아이콘 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63888" y="1196752"/>
            <a:ext cx="792088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88024" y="1666900"/>
            <a:ext cx="2160240" cy="1978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59632" y="1628800"/>
            <a:ext cx="1008112" cy="936104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오각형 9"/>
          <p:cNvSpPr/>
          <p:nvPr/>
        </p:nvSpPr>
        <p:spPr>
          <a:xfrm rot="10800000">
            <a:off x="1388790" y="1772816"/>
            <a:ext cx="792088" cy="648072"/>
          </a:xfrm>
          <a:prstGeom prst="pentagon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56606" y="203113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팀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셋팅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" name="정오각형 11"/>
          <p:cNvSpPr/>
          <p:nvPr/>
        </p:nvSpPr>
        <p:spPr>
          <a:xfrm rot="10800000">
            <a:off x="3579887" y="1350293"/>
            <a:ext cx="720080" cy="360040"/>
          </a:xfrm>
          <a:prstGeom prst="pentagon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81027" y="1437158"/>
            <a:ext cx="829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INVENTORY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/>
          <p:cNvCxnSpPr>
            <a:stCxn id="36" idx="0"/>
            <a:endCxn id="55" idx="1"/>
          </p:cNvCxnSpPr>
          <p:nvPr/>
        </p:nvCxnSpPr>
        <p:spPr>
          <a:xfrm>
            <a:off x="3959932" y="1196752"/>
            <a:ext cx="3167844" cy="868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3"/>
            <a:endCxn id="26" idx="1"/>
          </p:cNvCxnSpPr>
          <p:nvPr/>
        </p:nvCxnSpPr>
        <p:spPr>
          <a:xfrm>
            <a:off x="2267744" y="2096852"/>
            <a:ext cx="4896544" cy="18437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64288" y="1988840"/>
            <a:ext cx="219573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팀 </a:t>
            </a:r>
            <a:r>
              <a:rPr lang="ko-KR" altLang="en-US" sz="800" dirty="0" err="1" smtClean="0"/>
              <a:t>셋팅으로</a:t>
            </a:r>
            <a:r>
              <a:rPr lang="ko-KR" altLang="en-US" sz="800" dirty="0" smtClean="0"/>
              <a:t> 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팀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셋팅</a:t>
            </a:r>
            <a:r>
              <a:rPr lang="ko-KR" altLang="en-US" sz="800" dirty="0" smtClean="0">
                <a:solidFill>
                  <a:srgbClr val="FF0000"/>
                </a:solidFill>
              </a:rPr>
              <a:t> 아이콘 추가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/>
          <p:cNvCxnSpPr>
            <a:stCxn id="37" idx="3"/>
            <a:endCxn id="30" idx="1"/>
          </p:cNvCxnSpPr>
          <p:nvPr/>
        </p:nvCxnSpPr>
        <p:spPr>
          <a:xfrm>
            <a:off x="6948264" y="2655962"/>
            <a:ext cx="216024" cy="4998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64288" y="2924944"/>
            <a:ext cx="21957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MATCH, SINGLE, FRIENDLY</a:t>
            </a:r>
            <a:r>
              <a:rPr lang="ko-KR" altLang="en-US" sz="800" dirty="0" smtClean="0"/>
              <a:t>로</a:t>
            </a:r>
            <a:endParaRPr lang="en-US" altLang="ko-KR" sz="800" dirty="0" smtClean="0"/>
          </a:p>
          <a:p>
            <a:r>
              <a:rPr lang="ko-KR" altLang="en-US" sz="800" dirty="0" smtClean="0"/>
              <a:t>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4389884" y="4149080"/>
            <a:ext cx="360040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2"/>
            <a:endCxn id="51" idx="0"/>
          </p:cNvCxnSpPr>
          <p:nvPr/>
        </p:nvCxnSpPr>
        <p:spPr>
          <a:xfrm>
            <a:off x="4569904" y="4509120"/>
            <a:ext cx="794184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483768" y="4005064"/>
            <a:ext cx="1800200" cy="57606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5" idx="2"/>
            <a:endCxn id="50" idx="0"/>
          </p:cNvCxnSpPr>
          <p:nvPr/>
        </p:nvCxnSpPr>
        <p:spPr>
          <a:xfrm flipH="1">
            <a:off x="3275856" y="4581128"/>
            <a:ext cx="108012" cy="936104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95536" y="2852936"/>
            <a:ext cx="1440160" cy="7920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42" idx="2"/>
            <a:endCxn id="49" idx="0"/>
          </p:cNvCxnSpPr>
          <p:nvPr/>
        </p:nvCxnSpPr>
        <p:spPr>
          <a:xfrm>
            <a:off x="1115616" y="3645024"/>
            <a:ext cx="1224136" cy="223224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75656" y="5877272"/>
            <a:ext cx="17281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투수 </a:t>
            </a:r>
            <a:r>
              <a:rPr lang="en-US" altLang="ko-KR" sz="800" dirty="0" smtClean="0"/>
              <a:t>&amp; </a:t>
            </a:r>
            <a:r>
              <a:rPr lang="ko-KR" altLang="en-US" sz="800" dirty="0" smtClean="0"/>
              <a:t>타자 캐릭터 </a:t>
            </a:r>
            <a:r>
              <a:rPr lang="en-US" altLang="ko-KR" sz="800" dirty="0" smtClean="0"/>
              <a:t>VIEW </a:t>
            </a:r>
            <a:r>
              <a:rPr lang="ko-KR" altLang="en-US" sz="800" dirty="0" smtClean="0"/>
              <a:t>전환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2411760" y="5517232"/>
            <a:ext cx="17281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캐릭터 </a:t>
            </a:r>
            <a:r>
              <a:rPr lang="en-US" altLang="ko-KR" sz="800" dirty="0" smtClean="0"/>
              <a:t>VIEW </a:t>
            </a:r>
            <a:r>
              <a:rPr lang="ko-KR" altLang="en-US" sz="800" dirty="0" smtClean="0"/>
              <a:t>승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패 승률 출력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4860032" y="5517232"/>
            <a:ext cx="100811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보유 캐릭터 선택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57" name="직사각형 56"/>
          <p:cNvSpPr/>
          <p:nvPr/>
        </p:nvSpPr>
        <p:spPr>
          <a:xfrm>
            <a:off x="539552" y="4653136"/>
            <a:ext cx="6192688" cy="360040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7" idx="3"/>
            <a:endCxn id="61" idx="1"/>
          </p:cNvCxnSpPr>
          <p:nvPr/>
        </p:nvCxnSpPr>
        <p:spPr>
          <a:xfrm flipV="1">
            <a:off x="6732240" y="4379913"/>
            <a:ext cx="432048" cy="45324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164288" y="4149080"/>
            <a:ext cx="21957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SHOP, UPGRADE, OPTION, PMANG+</a:t>
            </a:r>
          </a:p>
          <a:p>
            <a:r>
              <a:rPr lang="ko-KR" altLang="en-US" sz="800" dirty="0" smtClean="0"/>
              <a:t>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467544" y="692696"/>
            <a:ext cx="504056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5373216"/>
            <a:ext cx="172819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NEWS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마이크 아이콘 교체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장은진님 시안으로 진행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cxnSp>
        <p:nvCxnSpPr>
          <p:cNvPr id="62" name="직선 화살표 연결선 61"/>
          <p:cNvCxnSpPr>
            <a:stCxn id="60" idx="0"/>
            <a:endCxn id="64" idx="2"/>
          </p:cNvCxnSpPr>
          <p:nvPr/>
        </p:nvCxnSpPr>
        <p:spPr>
          <a:xfrm flipV="1">
            <a:off x="2483768" y="584775"/>
            <a:ext cx="1260140" cy="107921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051720" y="0"/>
            <a:ext cx="3384376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NOTICE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삭제 요망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마이크 아이콘 삽입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HELP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 추가요망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(HELP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시에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추가 요망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8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장은진님 시안으로 진행 </a:t>
            </a:r>
            <a:endParaRPr lang="en-US" altLang="ko-KR" sz="800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995936" y="692696"/>
            <a:ext cx="2880320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/>
          <p:cNvCxnSpPr>
            <a:stCxn id="67" idx="0"/>
            <a:endCxn id="69" idx="1"/>
          </p:cNvCxnSpPr>
          <p:nvPr/>
        </p:nvCxnSpPr>
        <p:spPr>
          <a:xfrm flipV="1">
            <a:off x="5436096" y="501933"/>
            <a:ext cx="1872208" cy="1907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308304" y="332656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캐쉬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게임머니</a:t>
            </a:r>
            <a:r>
              <a:rPr lang="ko-KR" altLang="en-US" sz="800" dirty="0" smtClean="0"/>
              <a:t> 노출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70" name="직사각형 69"/>
          <p:cNvSpPr/>
          <p:nvPr/>
        </p:nvSpPr>
        <p:spPr>
          <a:xfrm>
            <a:off x="467544" y="1700808"/>
            <a:ext cx="864096" cy="792088"/>
          </a:xfrm>
          <a:prstGeom prst="rect">
            <a:avLst/>
          </a:prstGeom>
          <a:noFill/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5868144" y="116632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선수 생성으로 연결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2460908" y="4468356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FF00"/>
                </a:solidFill>
              </a:rPr>
              <a:t>!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2756" y="726604"/>
            <a:ext cx="504056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\\Mob-file\네오위즈모바일_장현국\제작본부\00.Project_김기완\01.진행중\캐주얼야구\[DOCU] 피망플러스\PP이용화면캡쳐\IMG_2363.png"/>
          <p:cNvPicPr>
            <a:picLocks noChangeAspect="1" noChangeArrowheads="1"/>
          </p:cNvPicPr>
          <p:nvPr/>
        </p:nvPicPr>
        <p:blipFill>
          <a:blip r:embed="rId3" cstate="print"/>
          <a:srcRect l="14549" t="7751" r="80136" b="85949"/>
          <a:stretch>
            <a:fillRect/>
          </a:stretch>
        </p:blipFill>
        <p:spPr bwMode="auto">
          <a:xfrm>
            <a:off x="1446396" y="692696"/>
            <a:ext cx="216024" cy="288032"/>
          </a:xfrm>
          <a:prstGeom prst="rect">
            <a:avLst/>
          </a:prstGeom>
          <a:noFill/>
        </p:spPr>
      </p:pic>
      <p:sp>
        <p:nvSpPr>
          <p:cNvPr id="60" name="직사각형 59"/>
          <p:cNvSpPr/>
          <p:nvPr/>
        </p:nvSpPr>
        <p:spPr>
          <a:xfrm>
            <a:off x="1043608" y="692696"/>
            <a:ext cx="2880320" cy="2880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/>
          <p:cNvCxnSpPr>
            <a:endCxn id="76" idx="2"/>
          </p:cNvCxnSpPr>
          <p:nvPr/>
        </p:nvCxnSpPr>
        <p:spPr>
          <a:xfrm flipV="1">
            <a:off x="1475656" y="455186"/>
            <a:ext cx="4968552" cy="1209618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29" idx="2"/>
            <a:endCxn id="44" idx="0"/>
          </p:cNvCxnSpPr>
          <p:nvPr/>
        </p:nvCxnSpPr>
        <p:spPr>
          <a:xfrm>
            <a:off x="719572" y="1124744"/>
            <a:ext cx="252028" cy="424847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43608" y="729271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HELP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 </a:t>
            </a:r>
            <a:r>
              <a:rPr lang="ko-KR" altLang="en-US" b="1" dirty="0" smtClean="0"/>
              <a:t>캐릭터 생성</a:t>
            </a:r>
            <a:r>
              <a:rPr lang="en-US" altLang="ko-KR" b="1" dirty="0" smtClean="0"/>
              <a:t> UI</a:t>
            </a:r>
            <a:r>
              <a:rPr lang="ko-KR" altLang="en-US" b="1" dirty="0" smtClean="0"/>
              <a:t> 정리</a:t>
            </a:r>
            <a:endParaRPr lang="ko-KR" altLang="en-US" b="1" dirty="0"/>
          </a:p>
        </p:txBody>
      </p:sp>
      <p:pic>
        <p:nvPicPr>
          <p:cNvPr id="5122" name="Picture 2" descr="C:\Users\aura9369\Desktop\20120313_장은진\02_character_cre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7"/>
            <a:ext cx="4320480" cy="2880320"/>
          </a:xfrm>
          <a:prstGeom prst="rect">
            <a:avLst/>
          </a:prstGeom>
          <a:noFill/>
        </p:spPr>
      </p:pic>
      <p:pic>
        <p:nvPicPr>
          <p:cNvPr id="5123" name="Picture 3" descr="C:\Users\aura9369\Desktop\20120313_장은진\02_character_create_02_det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3645024"/>
            <a:ext cx="4607496" cy="307166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2487960" y="1268760"/>
            <a:ext cx="2228056" cy="144016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988840"/>
            <a:ext cx="1080120" cy="64807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28167" y="2852936"/>
            <a:ext cx="1656184" cy="3600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139952" y="2708920"/>
            <a:ext cx="432048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3313559"/>
            <a:ext cx="4032448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3"/>
            <a:endCxn id="27" idx="1"/>
          </p:cNvCxnSpPr>
          <p:nvPr/>
        </p:nvCxnSpPr>
        <p:spPr>
          <a:xfrm flipV="1">
            <a:off x="1259632" y="851521"/>
            <a:ext cx="3960440" cy="146135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0"/>
            <a:endCxn id="28" idx="1"/>
          </p:cNvCxnSpPr>
          <p:nvPr/>
        </p:nvCxnSpPr>
        <p:spPr>
          <a:xfrm>
            <a:off x="3601988" y="1268760"/>
            <a:ext cx="2554188" cy="158825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31" idx="1"/>
          </p:cNvCxnSpPr>
          <p:nvPr/>
        </p:nvCxnSpPr>
        <p:spPr>
          <a:xfrm flipV="1">
            <a:off x="2584351" y="1808820"/>
            <a:ext cx="2491705" cy="1224136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1" idx="3"/>
            <a:endCxn id="34" idx="1"/>
          </p:cNvCxnSpPr>
          <p:nvPr/>
        </p:nvCxnSpPr>
        <p:spPr>
          <a:xfrm flipV="1">
            <a:off x="4427984" y="3022213"/>
            <a:ext cx="648072" cy="43536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20072" y="620688"/>
            <a:ext cx="331236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투수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타자 선택 삭제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캐릭터 생성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UI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진입 전 캐릭터 선택 화면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(</a:t>
            </a:r>
            <a:r>
              <a:rPr lang="ko-KR" altLang="en-US" sz="8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장</a:t>
            </a:r>
            <a:r>
              <a:rPr lang="ko-KR" altLang="en-US" sz="800" b="1" dirty="0" smtClean="0">
                <a:solidFill>
                  <a:srgbClr val="00B0F0"/>
                </a:solidFill>
              </a:rPr>
              <a:t>은진님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작업 이미지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투수생성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타자생성 선택 후 진입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후 진입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56176" y="1196752"/>
            <a:ext cx="273630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이름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이니셜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나이</a:t>
            </a:r>
            <a:r>
              <a:rPr lang="en-US" altLang="ko-KR" sz="800" dirty="0" smtClean="0"/>
              <a:t>-</a:t>
            </a:r>
            <a:r>
              <a:rPr lang="en-US" altLang="ko-KR" sz="800" dirty="0" smtClean="0">
                <a:sym typeface="Wingdings" pitchFamily="2" charset="2"/>
              </a:rPr>
              <a:t> POPUP - EX(</a:t>
            </a:r>
            <a:r>
              <a:rPr lang="ko-KR" altLang="en-US" sz="800" dirty="0" smtClean="0">
                <a:sym typeface="Wingdings" pitchFamily="2" charset="2"/>
              </a:rPr>
              <a:t>이름을 입력하세요</a:t>
            </a:r>
            <a:r>
              <a:rPr lang="en-US" altLang="ko-KR" sz="800" dirty="0" smtClean="0">
                <a:sym typeface="Wingdings" pitchFamily="2" charset="2"/>
              </a:rPr>
              <a:t>.)</a:t>
            </a:r>
          </a:p>
          <a:p>
            <a:r>
              <a:rPr lang="ko-KR" altLang="en-US" sz="800" dirty="0" smtClean="0"/>
              <a:t>출신지역</a:t>
            </a:r>
            <a:r>
              <a:rPr lang="en-US" altLang="ko-KR" sz="800" dirty="0" smtClean="0"/>
              <a:t>-</a:t>
            </a:r>
            <a:r>
              <a:rPr lang="en-US" altLang="ko-KR" sz="800" dirty="0" smtClean="0">
                <a:sym typeface="Wingdings" pitchFamily="2" charset="2"/>
              </a:rPr>
              <a:t> POPUP </a:t>
            </a:r>
            <a:r>
              <a:rPr lang="ko-KR" altLang="en-US" sz="800" dirty="0" smtClean="0">
                <a:sym typeface="Wingdings" pitchFamily="2" charset="2"/>
              </a:rPr>
              <a:t>후 스크롤 선택</a:t>
            </a:r>
            <a:endParaRPr lang="en-US" altLang="ko-KR" sz="800" dirty="0" smtClean="0">
              <a:sym typeface="Wingdings" pitchFamily="2" charset="2"/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076056" y="1700808"/>
            <a:ext cx="2016224" cy="216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캐릭터 체형 선택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076056" y="2852936"/>
            <a:ext cx="3600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아이콘 선택 시 </a:t>
            </a:r>
            <a:r>
              <a:rPr lang="en-US" altLang="ko-KR" sz="800" dirty="0" smtClean="0"/>
              <a:t>POPUP </a:t>
            </a:r>
            <a:r>
              <a:rPr lang="ko-KR" altLang="en-US" sz="800" dirty="0" smtClean="0"/>
              <a:t>노출 </a:t>
            </a:r>
            <a:r>
              <a:rPr lang="en-US" altLang="ko-KR" sz="800" dirty="0" smtClean="0"/>
              <a:t>EX(</a:t>
            </a:r>
            <a:r>
              <a:rPr lang="ko-KR" altLang="en-US" sz="800" dirty="0" smtClean="0"/>
              <a:t>캐릭터 생성을 취소하시겠습니까</a:t>
            </a:r>
            <a:r>
              <a:rPr lang="en-US" altLang="ko-KR" sz="800" dirty="0" smtClean="0"/>
              <a:t>?)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cxnSp>
        <p:nvCxnSpPr>
          <p:cNvPr id="37" name="직선 화살표 연결선 36"/>
          <p:cNvCxnSpPr>
            <a:stCxn id="10" idx="3"/>
            <a:endCxn id="41" idx="1"/>
          </p:cNvCxnSpPr>
          <p:nvPr/>
        </p:nvCxnSpPr>
        <p:spPr>
          <a:xfrm flipV="1">
            <a:off x="4572000" y="2456892"/>
            <a:ext cx="504056" cy="43204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076056" y="2348880"/>
            <a:ext cx="2016224" cy="216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다음 선택 섹션 이동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46" name="직사각형 45"/>
          <p:cNvSpPr/>
          <p:nvPr/>
        </p:nvSpPr>
        <p:spPr>
          <a:xfrm>
            <a:off x="6876256" y="4221088"/>
            <a:ext cx="2160240" cy="16561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 flipH="1" flipV="1">
            <a:off x="3347864" y="4077072"/>
            <a:ext cx="3528392" cy="144016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39552" y="3717032"/>
            <a:ext cx="3456384" cy="3293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성장타입 삭제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장은진님 시안으로 진행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배열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투수 생성의 경우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타자 생성의 경우 따로 수정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err="1" smtClean="0"/>
              <a:t>투구폼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오버</a:t>
            </a:r>
            <a:r>
              <a:rPr lang="en-US" altLang="ko-KR" sz="800" dirty="0" smtClean="0"/>
              <a:t>, 3</a:t>
            </a:r>
            <a:r>
              <a:rPr lang="ko-KR" altLang="en-US" sz="800" dirty="0" smtClean="0"/>
              <a:t>쿼터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사이드암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언더</a:t>
            </a:r>
            <a:endParaRPr lang="en-US" altLang="ko-KR" sz="800" dirty="0" smtClean="0"/>
          </a:p>
          <a:p>
            <a:r>
              <a:rPr lang="ko-KR" altLang="en-US" sz="800" dirty="0" err="1" smtClean="0"/>
              <a:t>타격폼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스퀘어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크로즈드</a:t>
            </a:r>
            <a:endParaRPr lang="en-US" altLang="ko-KR" sz="800" dirty="0" smtClean="0"/>
          </a:p>
          <a:p>
            <a:r>
              <a:rPr lang="ko-KR" altLang="en-US" sz="800" dirty="0" err="1" smtClean="0"/>
              <a:t>변화구종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슬라이더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커브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체인지업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투심</a:t>
            </a:r>
            <a:endParaRPr lang="en-US" altLang="ko-KR" sz="800" dirty="0" smtClean="0"/>
          </a:p>
          <a:p>
            <a:r>
              <a:rPr lang="ko-KR" altLang="en-US" sz="800" dirty="0" smtClean="0"/>
              <a:t>좌우 포지션 투수 </a:t>
            </a:r>
            <a:r>
              <a:rPr lang="en-US" altLang="ko-KR" sz="800" dirty="0" smtClean="0"/>
              <a:t>= </a:t>
            </a:r>
            <a:r>
              <a:rPr lang="ko-KR" altLang="en-US" sz="800" dirty="0" err="1" smtClean="0"/>
              <a:t>좌투</a:t>
            </a:r>
            <a:r>
              <a:rPr lang="en-US" altLang="ko-KR" sz="800" dirty="0" smtClean="0"/>
              <a:t> </a:t>
            </a:r>
            <a:r>
              <a:rPr lang="ko-KR" altLang="en-US" sz="800" dirty="0" err="1" smtClean="0"/>
              <a:t>우투</a:t>
            </a:r>
            <a:r>
              <a:rPr lang="en-US" altLang="ko-KR" sz="800" dirty="0" smtClean="0"/>
              <a:t> </a:t>
            </a:r>
          </a:p>
          <a:p>
            <a:r>
              <a:rPr lang="en-US" altLang="ko-KR" sz="800" dirty="0" smtClean="0"/>
              <a:t>                 </a:t>
            </a:r>
            <a:r>
              <a:rPr lang="ko-KR" altLang="en-US" sz="800" dirty="0" smtClean="0"/>
              <a:t>타자 </a:t>
            </a:r>
            <a:r>
              <a:rPr lang="en-US" altLang="ko-KR" sz="800" dirty="0" smtClean="0"/>
              <a:t>= </a:t>
            </a:r>
            <a:r>
              <a:rPr lang="ko-KR" altLang="en-US" sz="800" dirty="0" err="1" smtClean="0"/>
              <a:t>좌타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우타</a:t>
            </a:r>
            <a:endParaRPr lang="en-US" altLang="ko-KR" sz="800" dirty="0" smtClean="0"/>
          </a:p>
          <a:p>
            <a:r>
              <a:rPr lang="ko-KR" altLang="en-US" sz="800" dirty="0" smtClean="0"/>
              <a:t>특수능력 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투수와 타자 따로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800" dirty="0" smtClean="0"/>
              <a:t>투수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대좌타자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대우타자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속구파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기교파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연투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칼제구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닥터</a:t>
            </a:r>
            <a:r>
              <a:rPr lang="en-US" altLang="ko-KR" sz="800" dirty="0" smtClean="0"/>
              <a:t>K, </a:t>
            </a:r>
            <a:r>
              <a:rPr lang="ko-KR" altLang="en-US" sz="800" dirty="0" err="1" smtClean="0"/>
              <a:t>인파이터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아웃파이터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타자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대좌투수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대우투수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홈런타자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광각타법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풀히터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로볼히터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하이볼히터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연발</a:t>
            </a:r>
            <a:endParaRPr lang="en-US" altLang="ko-KR" sz="800" dirty="0" smtClean="0"/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OK  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위 정보로 캐릭터를 생성 하시겠습니까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?) 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835610" y="4221088"/>
          <a:ext cx="1216110" cy="1170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110"/>
              </a:tblGrid>
              <a:tr h="2340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/>
                        <a:t>투구폼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제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변화구</a:t>
                      </a:r>
                      <a:endParaRPr lang="en-US" altLang="ko-KR" sz="1200" dirty="0" smtClean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제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변화구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좌우 포지션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투수 특수능력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2635810" y="4221088"/>
          <a:ext cx="1216110" cy="702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110"/>
              </a:tblGrid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타격폼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좌우 포지션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타자 특수능력</a:t>
                      </a:r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23528" y="422108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투수 </a:t>
            </a:r>
            <a:endParaRPr lang="en-US" altLang="ko-KR" sz="800" dirty="0" smtClean="0"/>
          </a:p>
          <a:p>
            <a:r>
              <a:rPr lang="ko-KR" altLang="en-US" sz="800" dirty="0" smtClean="0"/>
              <a:t>생성 시</a:t>
            </a:r>
            <a:endParaRPr lang="en-US" altLang="ko-KR" sz="800" dirty="0" smtClean="0"/>
          </a:p>
          <a:p>
            <a:r>
              <a:rPr lang="ko-KR" altLang="en-US" sz="800" dirty="0" smtClean="0"/>
              <a:t>출력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2123728" y="422108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타자 </a:t>
            </a:r>
            <a:endParaRPr lang="en-US" altLang="ko-KR" sz="800" dirty="0" smtClean="0"/>
          </a:p>
          <a:p>
            <a:r>
              <a:rPr lang="ko-KR" altLang="en-US" sz="800" dirty="0" smtClean="0"/>
              <a:t>생성 시</a:t>
            </a:r>
            <a:endParaRPr lang="en-US" altLang="ko-KR" sz="800" dirty="0" smtClean="0"/>
          </a:p>
          <a:p>
            <a:r>
              <a:rPr lang="ko-KR" altLang="en-US" sz="800" dirty="0" smtClean="0"/>
              <a:t>출력</a:t>
            </a:r>
            <a:endParaRPr lang="ko-KR" altLang="en-US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ura9369\Desktop\20120313_장은진\03_Play_01_ma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6480719" cy="432048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467544" y="1764416"/>
            <a:ext cx="1080120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00275" y="1756465"/>
            <a:ext cx="1080120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6. TEAM </a:t>
            </a:r>
            <a:r>
              <a:rPr lang="ko-KR" altLang="en-US" b="1" dirty="0" err="1" smtClean="0"/>
              <a:t>셋팅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 정리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3131391" y="3789040"/>
            <a:ext cx="270030" cy="2160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03521" y="3789040"/>
            <a:ext cx="270030" cy="2160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75651" y="3789040"/>
            <a:ext cx="270030" cy="2160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41481" y="3789040"/>
            <a:ext cx="270030" cy="2160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163644" y="2044946"/>
            <a:ext cx="936104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700724" y="1869575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PITCHER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INFO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348" y="1877077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BETTER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INFO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7293" y="373158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92D050"/>
                </a:solidFill>
              </a:rPr>
              <a:t>1  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2</a:t>
            </a:r>
            <a:r>
              <a:rPr lang="en-US" altLang="ko-KR" sz="1600" b="1" dirty="0" smtClean="0">
                <a:solidFill>
                  <a:srgbClr val="92D050"/>
                </a:solidFill>
              </a:rPr>
              <a:t>  3  4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6200000">
            <a:off x="1028710" y="4235986"/>
            <a:ext cx="216024" cy="186228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3260958" y="4235986"/>
            <a:ext cx="216024" cy="186228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 rot="20509559">
            <a:off x="1644588" y="2243864"/>
            <a:ext cx="13102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REGISTER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23889" y="205244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</a:rPr>
              <a:t> TEAM</a:t>
            </a:r>
          </a:p>
          <a:p>
            <a:r>
              <a:rPr lang="en-US" altLang="ko-KR" b="1" dirty="0" smtClean="0">
                <a:solidFill>
                  <a:srgbClr val="FFFF00"/>
                </a:solidFill>
              </a:rPr>
              <a:t>DECIDE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827584" y="586184"/>
            <a:ext cx="6480720" cy="1224158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39552" y="1340768"/>
            <a:ext cx="576064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84344" y="1412776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IVENTORY</a:t>
            </a:r>
            <a:endParaRPr lang="ko-KR" altLang="en-US" sz="800" b="1" dirty="0"/>
          </a:p>
        </p:txBody>
      </p:sp>
      <p:sp>
        <p:nvSpPr>
          <p:cNvPr id="32" name="직사각형 31"/>
          <p:cNvSpPr/>
          <p:nvPr/>
        </p:nvSpPr>
        <p:spPr>
          <a:xfrm>
            <a:off x="6180029" y="1332817"/>
            <a:ext cx="576064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124821" y="140482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IVENTORY</a:t>
            </a:r>
            <a:endParaRPr lang="ko-KR" altLang="en-US" sz="800" b="1" dirty="0"/>
          </a:p>
        </p:txBody>
      </p:sp>
      <p:cxnSp>
        <p:nvCxnSpPr>
          <p:cNvPr id="39" name="직선 연결선 38"/>
          <p:cNvCxnSpPr>
            <a:stCxn id="33" idx="1"/>
          </p:cNvCxnSpPr>
          <p:nvPr/>
        </p:nvCxnSpPr>
        <p:spPr>
          <a:xfrm flipH="1" flipV="1">
            <a:off x="2483768" y="620688"/>
            <a:ext cx="3641053" cy="89185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16" idx="0"/>
          </p:cNvCxnSpPr>
          <p:nvPr/>
        </p:nvCxnSpPr>
        <p:spPr>
          <a:xfrm flipV="1">
            <a:off x="6312792" y="620688"/>
            <a:ext cx="779488" cy="124888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5" idx="3"/>
            <a:endCxn id="50" idx="1"/>
          </p:cNvCxnSpPr>
          <p:nvPr/>
        </p:nvCxnSpPr>
        <p:spPr>
          <a:xfrm>
            <a:off x="4099748" y="2368982"/>
            <a:ext cx="3361029" cy="82098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131840" y="3717032"/>
            <a:ext cx="1152128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016398" y="2742828"/>
            <a:ext cx="1267569" cy="6141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308304" y="188640"/>
            <a:ext cx="144016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각 선수의 </a:t>
            </a:r>
            <a:r>
              <a:rPr lang="ko-KR" altLang="en-US" sz="800" dirty="0" err="1" smtClean="0"/>
              <a:t>히스토리</a:t>
            </a:r>
            <a:r>
              <a:rPr lang="ko-KR" altLang="en-US" sz="800" dirty="0" smtClean="0"/>
              <a:t> 노출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사진과 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VIEW</a:t>
            </a:r>
            <a:r>
              <a:rPr lang="ko-KR" altLang="en-US" sz="800" dirty="0" smtClean="0">
                <a:solidFill>
                  <a:srgbClr val="FF0000"/>
                </a:solidFill>
              </a:rPr>
              <a:t>섹션 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/>
              <a:t>EX)</a:t>
            </a:r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60777" y="2836022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선택된 선수의 팀 확정 버튼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누르면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</a:t>
            </a:r>
            <a:r>
              <a:rPr lang="en-US" altLang="ko-KR" sz="800" dirty="0" smtClean="0">
                <a:solidFill>
                  <a:srgbClr val="FF0000"/>
                </a:solidFill>
              </a:rPr>
              <a:t>–</a:t>
            </a:r>
            <a:r>
              <a:rPr lang="ko-KR" altLang="en-US" sz="800" dirty="0" smtClean="0">
                <a:solidFill>
                  <a:srgbClr val="FF0000"/>
                </a:solidFill>
              </a:rPr>
              <a:t>선택한 선수로 팀을 확정 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43808" y="11663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선택된 선수의 </a:t>
            </a:r>
            <a:r>
              <a:rPr lang="ko-KR" altLang="en-US" sz="800" dirty="0" err="1" smtClean="0"/>
              <a:t>인벤토리</a:t>
            </a:r>
            <a:r>
              <a:rPr lang="ko-KR" altLang="en-US" sz="800" dirty="0" smtClean="0"/>
              <a:t> 창으로 연결</a:t>
            </a:r>
            <a:endParaRPr lang="en-US" altLang="ko-KR" sz="800" dirty="0" smtClean="0"/>
          </a:p>
          <a:p>
            <a:r>
              <a:rPr lang="en-US" altLang="ko-KR" sz="800" dirty="0" smtClean="0"/>
              <a:t>(</a:t>
            </a:r>
            <a:r>
              <a:rPr lang="ko-KR" altLang="en-US" sz="800" dirty="0" err="1" smtClean="0"/>
              <a:t>인벤토리</a:t>
            </a:r>
            <a:r>
              <a:rPr lang="ko-KR" altLang="en-US" sz="800" dirty="0" smtClean="0"/>
              <a:t> 창에서도 선수 변경 가능하며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인벤토리</a:t>
            </a:r>
            <a:r>
              <a:rPr lang="ko-KR" altLang="en-US" sz="800" dirty="0" smtClean="0"/>
              <a:t> 창에서 변경된 선수는 </a:t>
            </a:r>
            <a:r>
              <a:rPr lang="en-US" altLang="ko-KR" sz="800" dirty="0" smtClean="0"/>
              <a:t>TEAM</a:t>
            </a:r>
            <a:r>
              <a:rPr lang="ko-KR" altLang="en-US" sz="800" dirty="0" smtClean="0"/>
              <a:t>편성 창에서도 적용됨</a:t>
            </a:r>
            <a:r>
              <a:rPr lang="en-US" altLang="ko-KR" sz="800" dirty="0" smtClean="0"/>
              <a:t>.)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(IVENTORY </a:t>
            </a:r>
            <a:r>
              <a:rPr lang="ko-KR" altLang="en-US" sz="800" dirty="0" smtClean="0">
                <a:solidFill>
                  <a:srgbClr val="FF0000"/>
                </a:solidFill>
              </a:rPr>
              <a:t>아이콘 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52320" y="3717032"/>
            <a:ext cx="1584176" cy="144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이미 선택된 선수는 등록 되었음을 표시 해줌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등록 표시 추가 요망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해제 아이콘 추가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아이콘의 위치는 캐릭터 의 머리 주위면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OK)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팀 등록된 캐릭터만 적용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 TAP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하면 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팀을 해제 하시겠습니까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?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3528" y="6021288"/>
            <a:ext cx="684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업데이트 예정</a:t>
            </a:r>
            <a:r>
              <a:rPr lang="en-US" altLang="ko-KR" sz="800" dirty="0" smtClean="0"/>
              <a:t>- </a:t>
            </a:r>
            <a:r>
              <a:rPr lang="ko-KR" altLang="en-US" sz="800" dirty="0" smtClean="0"/>
              <a:t>팀 이름 설정하기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게임 상에서는 팀 이름으로 노출 하여 주고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랭킹에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따라 </a:t>
            </a:r>
            <a:r>
              <a:rPr lang="en-US" altLang="ko-KR" sz="800" dirty="0" smtClean="0"/>
              <a:t>PMANG_PLUS_ID</a:t>
            </a:r>
            <a:r>
              <a:rPr lang="ko-KR" altLang="en-US" sz="800" dirty="0" smtClean="0"/>
              <a:t>와 팀 이름으로 노출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- </a:t>
            </a:r>
            <a:r>
              <a:rPr lang="ko-KR" altLang="en-US" sz="800" dirty="0" smtClean="0"/>
              <a:t>총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개 팀</a:t>
            </a:r>
            <a:r>
              <a:rPr lang="en-US" altLang="ko-KR" sz="800" dirty="0" smtClean="0"/>
              <a:t>(2</a:t>
            </a:r>
            <a:r>
              <a:rPr lang="ko-KR" altLang="en-US" sz="800" dirty="0" smtClean="0"/>
              <a:t>팀 기본</a:t>
            </a:r>
            <a:r>
              <a:rPr lang="en-US" altLang="ko-KR" sz="800" dirty="0" smtClean="0"/>
              <a:t>, 2</a:t>
            </a:r>
            <a:r>
              <a:rPr lang="ko-KR" altLang="en-US" sz="800" dirty="0" smtClean="0"/>
              <a:t>팀 추가 아이템사용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까지 등록 가능하게 함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3251473" y="3789040"/>
            <a:ext cx="1224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 TEAM NAME</a:t>
            </a:r>
            <a:endParaRPr lang="ko-KR" altLang="en-US" sz="9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9592" y="4149080"/>
            <a:ext cx="432048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6" idx="0"/>
            <a:endCxn id="79" idx="1"/>
          </p:cNvCxnSpPr>
          <p:nvPr/>
        </p:nvCxnSpPr>
        <p:spPr>
          <a:xfrm>
            <a:off x="1115616" y="4149080"/>
            <a:ext cx="6408712" cy="175345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47" idx="2"/>
            <a:endCxn id="73" idx="0"/>
          </p:cNvCxnSpPr>
          <p:nvPr/>
        </p:nvCxnSpPr>
        <p:spPr>
          <a:xfrm>
            <a:off x="3707904" y="4077072"/>
            <a:ext cx="1116124" cy="1296144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043608" y="692696"/>
            <a:ext cx="1872208" cy="288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827584" y="476672"/>
            <a:ext cx="2016224" cy="855696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01899" y="64507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TEAM SETTING</a:t>
            </a:r>
            <a:endParaRPr lang="ko-KR" altLang="en-US" dirty="0"/>
          </a:p>
        </p:txBody>
      </p:sp>
      <p:sp>
        <p:nvSpPr>
          <p:cNvPr id="52" name="이등변 삼각형 51"/>
          <p:cNvSpPr/>
          <p:nvPr/>
        </p:nvSpPr>
        <p:spPr>
          <a:xfrm rot="5400000">
            <a:off x="1524443" y="3192764"/>
            <a:ext cx="297222" cy="106764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 rot="5400000">
            <a:off x="6608437" y="3192763"/>
            <a:ext cx="297220" cy="106764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/>
          <p:cNvCxnSpPr>
            <a:endCxn id="62" idx="1"/>
          </p:cNvCxnSpPr>
          <p:nvPr/>
        </p:nvCxnSpPr>
        <p:spPr>
          <a:xfrm>
            <a:off x="2483768" y="2204864"/>
            <a:ext cx="4968552" cy="223544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/>
        </p:nvGraphicFramePr>
        <p:xfrm>
          <a:off x="7377312" y="764704"/>
          <a:ext cx="1656184" cy="148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/>
                <a:gridCol w="828092"/>
              </a:tblGrid>
              <a:tr h="7279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사진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성별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나이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키 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몸무게</a:t>
                      </a:r>
                      <a:endParaRPr lang="en-US" altLang="ko-KR" sz="1100" dirty="0" smtClean="0"/>
                    </a:p>
                  </a:txBody>
                  <a:tcPr/>
                </a:tc>
              </a:tr>
              <a:tr h="72796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스텟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특수능력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" name="위쪽/아래쪽 화살표 59"/>
          <p:cNvSpPr/>
          <p:nvPr/>
        </p:nvSpPr>
        <p:spPr>
          <a:xfrm>
            <a:off x="8745464" y="783754"/>
            <a:ext cx="288032" cy="1440160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745464" y="1081311"/>
            <a:ext cx="21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스</a:t>
            </a:r>
            <a:endParaRPr lang="en-US" altLang="ko-KR" sz="800" b="1" dirty="0" smtClean="0"/>
          </a:p>
          <a:p>
            <a:endParaRPr lang="en-US" altLang="ko-KR" sz="800" b="1" dirty="0" smtClean="0"/>
          </a:p>
          <a:p>
            <a:r>
              <a:rPr lang="ko-KR" altLang="en-US" sz="800" b="1" dirty="0" err="1" smtClean="0"/>
              <a:t>크</a:t>
            </a:r>
            <a:endParaRPr lang="en-US" altLang="ko-KR" sz="800" b="1" dirty="0" smtClean="0"/>
          </a:p>
          <a:p>
            <a:endParaRPr lang="en-US" altLang="ko-KR" sz="800" b="1" dirty="0" smtClean="0"/>
          </a:p>
          <a:p>
            <a:r>
              <a:rPr lang="ko-KR" altLang="en-US" sz="800" b="1" dirty="0" err="1" smtClean="0"/>
              <a:t>롤</a:t>
            </a:r>
            <a:endParaRPr lang="ko-KR" altLang="en-US" sz="800" b="1" dirty="0"/>
          </a:p>
        </p:txBody>
      </p:sp>
      <p:sp>
        <p:nvSpPr>
          <p:cNvPr id="63" name="직사각형 62"/>
          <p:cNvSpPr/>
          <p:nvPr/>
        </p:nvSpPr>
        <p:spPr>
          <a:xfrm>
            <a:off x="395536" y="2780928"/>
            <a:ext cx="1440160" cy="9361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2"/>
            <a:endCxn id="70" idx="0"/>
          </p:cNvCxnSpPr>
          <p:nvPr/>
        </p:nvCxnSpPr>
        <p:spPr>
          <a:xfrm>
            <a:off x="1115616" y="3717032"/>
            <a:ext cx="1512168" cy="151216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07704" y="5229200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1. MATCH UI </a:t>
            </a:r>
            <a:r>
              <a:rPr lang="ko-KR" altLang="en-US" sz="800" dirty="0" smtClean="0">
                <a:solidFill>
                  <a:srgbClr val="FF0000"/>
                </a:solidFill>
              </a:rPr>
              <a:t>참조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779912" y="5373216"/>
            <a:ext cx="208823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팀 이름 생성 버튼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POP UP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추가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누르면 팀 이름 생성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노출 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팀 이름을  등록 하세요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.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24328" y="573325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보유 선수 찾아보기 버튼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2843808" y="1268760"/>
            <a:ext cx="0" cy="2160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2547150" y="1527914"/>
            <a:ext cx="27078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483768" y="1556792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해제</a:t>
            </a:r>
            <a:endParaRPr lang="ko-KR" altLang="en-US" sz="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4090</TotalTime>
  <Words>4446</Words>
  <Application>Microsoft Office PowerPoint</Application>
  <PresentationFormat>화면 슬라이드 쇼(4:3)</PresentationFormat>
  <Paragraphs>842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aura9369</dc:creator>
  <cp:lastModifiedBy>aura9369</cp:lastModifiedBy>
  <cp:revision>380</cp:revision>
  <dcterms:created xsi:type="dcterms:W3CDTF">2012-03-15T02:53:30Z</dcterms:created>
  <dcterms:modified xsi:type="dcterms:W3CDTF">2012-03-26T00:50:22Z</dcterms:modified>
</cp:coreProperties>
</file>